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256" r:id="rId2"/>
    <p:sldId id="257" r:id="rId3"/>
    <p:sldId id="299" r:id="rId4"/>
    <p:sldId id="303" r:id="rId5"/>
    <p:sldId id="259" r:id="rId6"/>
    <p:sldId id="352" r:id="rId7"/>
    <p:sldId id="307" r:id="rId8"/>
    <p:sldId id="330" r:id="rId9"/>
    <p:sldId id="331" r:id="rId10"/>
    <p:sldId id="370" r:id="rId11"/>
    <p:sldId id="310" r:id="rId12"/>
    <p:sldId id="313" r:id="rId13"/>
    <p:sldId id="371" r:id="rId14"/>
    <p:sldId id="377" r:id="rId15"/>
    <p:sldId id="332" r:id="rId16"/>
    <p:sldId id="333" r:id="rId17"/>
    <p:sldId id="305" r:id="rId18"/>
    <p:sldId id="273" r:id="rId19"/>
    <p:sldId id="277" r:id="rId20"/>
    <p:sldId id="306" r:id="rId21"/>
    <p:sldId id="279" r:id="rId22"/>
    <p:sldId id="362" r:id="rId23"/>
    <p:sldId id="363" r:id="rId24"/>
    <p:sldId id="336" r:id="rId25"/>
    <p:sldId id="334" r:id="rId26"/>
    <p:sldId id="335" r:id="rId27"/>
    <p:sldId id="348" r:id="rId28"/>
    <p:sldId id="372" r:id="rId29"/>
    <p:sldId id="337" r:id="rId30"/>
    <p:sldId id="338" r:id="rId31"/>
    <p:sldId id="349" r:id="rId32"/>
    <p:sldId id="339" r:id="rId33"/>
    <p:sldId id="340" r:id="rId34"/>
    <p:sldId id="341" r:id="rId35"/>
    <p:sldId id="342" r:id="rId36"/>
    <p:sldId id="283" r:id="rId37"/>
    <p:sldId id="291" r:id="rId38"/>
    <p:sldId id="308" r:id="rId39"/>
    <p:sldId id="293" r:id="rId40"/>
    <p:sldId id="366" r:id="rId41"/>
    <p:sldId id="324" r:id="rId42"/>
    <p:sldId id="343" r:id="rId43"/>
    <p:sldId id="373" r:id="rId44"/>
    <p:sldId id="367" r:id="rId45"/>
    <p:sldId id="344" r:id="rId46"/>
    <p:sldId id="374" r:id="rId47"/>
    <p:sldId id="386" r:id="rId48"/>
    <p:sldId id="351" r:id="rId49"/>
    <p:sldId id="361" r:id="rId50"/>
    <p:sldId id="347" r:id="rId51"/>
    <p:sldId id="301" r:id="rId52"/>
    <p:sldId id="384" r:id="rId53"/>
    <p:sldId id="3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WYRsqaBXb2P5az4O2EeKA==" hashData="9avcMj57fD7NInUoUa5YWNU0w672IXaI9vu/KvW4ItstTmeYDMggPBdU8+JeOsilqSn1vEotgh+J8j9Unl5Hc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43"/>
    <p:restoredTop sz="67619"/>
  </p:normalViewPr>
  <p:slideViewPr>
    <p:cSldViewPr snapToGrid="0" snapToObjects="1">
      <p:cViewPr varScale="1">
        <p:scale>
          <a:sx n="84" d="100"/>
          <a:sy n="84" d="100"/>
        </p:scale>
        <p:origin x="361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84462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129943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3587517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370875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61178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4073101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 </a:t>
            </a:r>
            <a:r>
              <a:rPr lang="en-US" sz="1200" b="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1601140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11.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that they are using the blocks and costumes to pretend that they are all construction workers</a:t>
            </a:r>
            <a:r>
              <a:rPr lang="en-US" sz="1200" b="1" kern="1200" dirty="0">
                <a:solidFill>
                  <a:schemeClr val="tx1"/>
                </a:solidFill>
                <a:effectLst/>
                <a:latin typeface="+mn-lt"/>
                <a:ea typeface="+mn-ea"/>
                <a:cs typeface="+mn-cs"/>
              </a:rPr>
              <a:t> CL</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How can you support your claim with evidence?</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they worked together at the block center.  </a:t>
            </a:r>
            <a:r>
              <a:rPr lang="en-US" sz="1200" b="1" u="sng" kern="1200" dirty="0">
                <a:solidFill>
                  <a:schemeClr val="tx1"/>
                </a:solidFill>
                <a:effectLst/>
                <a:latin typeface="+mn-lt"/>
                <a:ea typeface="+mn-ea"/>
                <a:cs typeface="+mn-cs"/>
              </a:rPr>
              <a:t>I notice there are also cubbies, an easel and a rug.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How can we come to an agreement?</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they worked together to build the truck and pretend they are construction workers.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 Can we come to an agreement?</a:t>
            </a:r>
            <a:r>
              <a:rPr lang="en-US" sz="1200" b="1" kern="1200" dirty="0">
                <a:solidFill>
                  <a:schemeClr val="tx1"/>
                </a:solidFill>
                <a:effectLst/>
                <a:latin typeface="+mn-lt"/>
                <a:ea typeface="+mn-ea"/>
                <a:cs typeface="+mn-cs"/>
              </a:rPr>
              <a:t> 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 </a:t>
            </a:r>
            <a:r>
              <a:rPr lang="en-US" sz="1200" kern="1200" dirty="0">
                <a:solidFill>
                  <a:schemeClr val="tx1"/>
                </a:solidFill>
                <a:effectLst/>
                <a:latin typeface="+mn-lt"/>
                <a:ea typeface="+mn-ea"/>
                <a:cs typeface="+mn-cs"/>
              </a:rPr>
              <a:t>the important idea is that we can play together to build things and pretend.</a:t>
            </a:r>
            <a:r>
              <a:rPr lang="en-US" sz="1200" b="1" kern="1200" dirty="0">
                <a:solidFill>
                  <a:schemeClr val="tx1"/>
                </a:solidFill>
                <a:effectLst/>
                <a:latin typeface="+mn-lt"/>
                <a:ea typeface="+mn-ea"/>
                <a:cs typeface="+mn-cs"/>
              </a:rPr>
              <a:t>  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NEGOTIATE, FORTIFY,</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a:t>
            </a:r>
            <a:r>
              <a:rPr lang="en-US" sz="1200" b="1" i="1" kern="1200" dirty="0">
                <a:solidFill>
                  <a:schemeClr val="tx1"/>
                </a:solidFill>
                <a:effectLst/>
                <a:latin typeface="+mn-lt"/>
                <a:ea typeface="+mn-ea"/>
                <a:cs typeface="+mn-cs"/>
              </a:rPr>
              <a:t> CLARIFY.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last three turns. Read them to yourself as I read them aloud </a:t>
            </a:r>
            <a:r>
              <a:rPr lang="en-US" sz="1200" kern="1200" dirty="0">
                <a:solidFill>
                  <a:schemeClr val="tx1"/>
                </a:solidFill>
                <a:effectLst/>
                <a:latin typeface="+mn-lt"/>
                <a:ea typeface="+mn-ea"/>
                <a:cs typeface="+mn-cs"/>
              </a:rPr>
              <a:t>(see example above).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because it is asking to come to an agreement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a:t>
            </a:r>
            <a:r>
              <a:rPr lang="en-US" sz="1200" i="1" kern="1200" dirty="0">
                <a:solidFill>
                  <a:schemeClr val="tx1"/>
                </a:solidFill>
                <a:effectLst/>
                <a:latin typeface="+mn-lt"/>
                <a:ea typeface="+mn-ea"/>
                <a:cs typeface="+mn-cs"/>
              </a:rPr>
              <a:t>) Student A is also using evidence from the text to support his idea (Write F next to the response).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state their claim,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 and underline as noted above)</a:t>
            </a:r>
            <a:r>
              <a:rPr lang="en-US" sz="1200" i="1" kern="1200" dirty="0">
                <a:solidFill>
                  <a:schemeClr val="tx1"/>
                </a:solidFill>
                <a:effectLst/>
                <a:latin typeface="+mn-lt"/>
                <a:ea typeface="+mn-ea"/>
                <a:cs typeface="+mn-cs"/>
              </a:rPr>
              <a:t>.  Also, they use the language of </a:t>
            </a:r>
            <a:r>
              <a:rPr lang="en-US" sz="1200" b="1" i="1" u="sng"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and ask a clarifying question to help learn more from Student A to make their idea stronger </a:t>
            </a:r>
            <a:r>
              <a:rPr lang="en-US" sz="1200" kern="1200" dirty="0">
                <a:solidFill>
                  <a:schemeClr val="tx1"/>
                </a:solidFill>
                <a:effectLst/>
                <a:latin typeface="+mn-lt"/>
                <a:ea typeface="+mn-ea"/>
                <a:cs typeface="+mn-cs"/>
              </a:rPr>
              <a:t>(Write CL next to the response).  </a:t>
            </a:r>
            <a:r>
              <a:rPr lang="en-US" sz="1200" i="1" kern="1200" dirty="0">
                <a:solidFill>
                  <a:schemeClr val="tx1"/>
                </a:solidFill>
                <a:effectLst/>
                <a:latin typeface="+mn-lt"/>
                <a:ea typeface="+mn-ea"/>
                <a:cs typeface="+mn-cs"/>
              </a:rPr>
              <a:t>Then Students A and B clarify their ideas and ask questions to understand each other’s evidence</a:t>
            </a:r>
            <a:r>
              <a:rPr lang="en-US" sz="1200" kern="1200" dirty="0">
                <a:solidFill>
                  <a:schemeClr val="tx1"/>
                </a:solidFill>
                <a:effectLst/>
                <a:latin typeface="+mn-lt"/>
                <a:ea typeface="+mn-ea"/>
                <a:cs typeface="+mn-cs"/>
              </a:rPr>
              <a:t> (Write CL next to the responses).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students to go throughout the same process with the rest of the Model Conversation.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3814109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 </a:t>
            </a:r>
            <a:r>
              <a:rPr lang="en-US" sz="1200" b="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29</a:t>
            </a:fld>
            <a:endParaRPr lang="en-US"/>
          </a:p>
        </p:txBody>
      </p:sp>
    </p:spTree>
    <p:extLst>
      <p:ext uri="{BB962C8B-B14F-4D97-AF65-F5344CB8AC3E}">
        <p14:creationId xmlns:p14="http://schemas.microsoft.com/office/powerpoint/2010/main" val="2454854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11.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is an important idea from this text?  Start by stating your claim. Support your ideas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NEGOTIATE.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will revise the text on chart paper or document reader. </a:t>
            </a:r>
          </a:p>
          <a:p>
            <a:r>
              <a:rPr lang="en-US" sz="1200" dirty="0">
                <a:effectLst/>
              </a:rPr>
              <a:t> </a:t>
            </a:r>
            <a:r>
              <a:rPr lang="en-US" sz="1200" b="1" i="1" kern="1200" dirty="0">
                <a:solidFill>
                  <a:schemeClr val="tx1"/>
                </a:solidFill>
                <a:effectLst/>
                <a:latin typeface="+mn-lt"/>
                <a:ea typeface="+mn-ea"/>
                <a:cs typeface="+mn-cs"/>
              </a:rPr>
              <a:t>Prompt:</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What is an important idea from this text?  Start by stating your claim.  Support your claim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an idea is they are playing.  What do you think?</a:t>
            </a:r>
            <a:r>
              <a:rPr lang="en-US" sz="1200" b="1" kern="1200" dirty="0">
                <a:solidFill>
                  <a:schemeClr val="tx1"/>
                </a:solidFill>
                <a:effectLst/>
                <a:latin typeface="+mn-lt"/>
                <a:ea typeface="+mn-ea"/>
                <a:cs typeface="+mn-cs"/>
              </a:rPr>
              <a:t> (not addressing the 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an idea is they are pretending to be construction workers.  What is your idea?</a:t>
            </a:r>
            <a:r>
              <a:rPr lang="en-US" sz="1200" b="1" kern="1200" dirty="0">
                <a:solidFill>
                  <a:schemeClr val="tx1"/>
                </a:solidFill>
                <a:effectLst/>
                <a:latin typeface="+mn-lt"/>
                <a:ea typeface="+mn-ea"/>
                <a:cs typeface="+mn-cs"/>
              </a:rPr>
              <a:t> (not addressing the 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used blocks to make a truck.  What do you think?</a:t>
            </a:r>
            <a:r>
              <a:rPr lang="en-US" sz="1200" b="1" kern="1200" dirty="0">
                <a:solidFill>
                  <a:schemeClr val="tx1"/>
                </a:solidFill>
                <a:effectLst/>
                <a:latin typeface="+mn-lt"/>
                <a:ea typeface="+mn-ea"/>
                <a:cs typeface="+mn-cs"/>
              </a:rPr>
              <a:t> (not addressing the 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used construction workers’ costumes to pretend.  What do you think?</a:t>
            </a:r>
            <a:r>
              <a:rPr lang="en-US" sz="1200" b="1" kern="1200" dirty="0">
                <a:solidFill>
                  <a:schemeClr val="tx1"/>
                </a:solidFill>
                <a:effectLst/>
                <a:latin typeface="+mn-lt"/>
                <a:ea typeface="+mn-ea"/>
                <a:cs typeface="+mn-cs"/>
              </a:rPr>
              <a:t> (not using evidence from the text to support the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are all smiling.  What do you think? </a:t>
            </a:r>
            <a:r>
              <a:rPr lang="en-US" sz="1200" b="1" kern="1200" dirty="0">
                <a:solidFill>
                  <a:schemeClr val="tx1"/>
                </a:solidFill>
                <a:effectLst/>
                <a:latin typeface="+mn-lt"/>
                <a:ea typeface="+mn-ea"/>
                <a:cs typeface="+mn-cs"/>
              </a:rPr>
              <a:t>(not using evidence from the text to support the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are playing in the blocks center.  What do you think?</a:t>
            </a:r>
            <a:r>
              <a:rPr lang="en-US" sz="1200" b="1" kern="1200" dirty="0">
                <a:solidFill>
                  <a:schemeClr val="tx1"/>
                </a:solidFill>
                <a:effectLst/>
                <a:latin typeface="+mn-lt"/>
                <a:ea typeface="+mn-ea"/>
                <a:cs typeface="+mn-cs"/>
              </a:rPr>
              <a:t> (not using evidence from the text to support the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used the blocks to build a truck and pretend they are construction workers.</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agree.</a:t>
            </a:r>
            <a:r>
              <a:rPr lang="en-US" sz="1200" b="1" kern="1200" dirty="0">
                <a:solidFill>
                  <a:schemeClr val="tx1"/>
                </a:solidFill>
                <a:effectLst/>
                <a:latin typeface="+mn-lt"/>
                <a:ea typeface="+mn-ea"/>
                <a:cs typeface="+mn-cs"/>
              </a:rPr>
              <a:t> (not coming to a consensus using evidence)</a:t>
            </a:r>
            <a:endParaRPr lang="en-US" sz="1200" kern="1200" dirty="0">
              <a:solidFill>
                <a:schemeClr val="tx1"/>
              </a:solidFill>
              <a:effectLst/>
              <a:latin typeface="+mn-lt"/>
              <a:ea typeface="+mn-ea"/>
              <a:cs typeface="+mn-cs"/>
            </a:endParaRPr>
          </a:p>
          <a:p>
            <a:endParaRPr lang="en-US" dirty="0">
              <a:effectLst/>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1261278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n </a:t>
            </a:r>
            <a:r>
              <a:rPr lang="en-US" sz="1200" b="1" kern="1200" dirty="0">
                <a:solidFill>
                  <a:schemeClr val="tx1"/>
                </a:solidFill>
                <a:effectLst/>
                <a:latin typeface="+mn-lt"/>
                <a:ea typeface="+mn-ea"/>
                <a:cs typeface="+mn-cs"/>
              </a:rPr>
              <a:t>important </a:t>
            </a:r>
            <a:r>
              <a:rPr lang="en-US" sz="1200" kern="1200" dirty="0">
                <a:solidFill>
                  <a:schemeClr val="tx1"/>
                </a:solidFill>
                <a:effectLst/>
                <a:latin typeface="+mn-lt"/>
                <a:ea typeface="+mn-ea"/>
                <a:cs typeface="+mn-cs"/>
              </a:rPr>
              <a:t>idea </a:t>
            </a:r>
            <a:r>
              <a:rPr lang="en-US" sz="1200" b="1" kern="1200" dirty="0">
                <a:solidFill>
                  <a:schemeClr val="tx1"/>
                </a:solidFill>
                <a:effectLst/>
                <a:latin typeface="+mn-lt"/>
                <a:ea typeface="+mn-ea"/>
                <a:cs typeface="+mn-cs"/>
              </a:rPr>
              <a:t>from the text </a:t>
            </a:r>
            <a:r>
              <a:rPr lang="en-US" sz="1200" kern="1200" dirty="0">
                <a:solidFill>
                  <a:schemeClr val="tx1"/>
                </a:solidFill>
                <a:effectLst/>
                <a:latin typeface="+mn-lt"/>
                <a:ea typeface="+mn-ea"/>
                <a:cs typeface="+mn-cs"/>
              </a:rPr>
              <a:t>is </a:t>
            </a:r>
            <a:r>
              <a:rPr lang="en-US" sz="1200" strike="sngStrike" kern="1200" dirty="0">
                <a:solidFill>
                  <a:schemeClr val="tx1"/>
                </a:solidFill>
                <a:effectLst/>
                <a:latin typeface="+mn-lt"/>
                <a:ea typeface="+mn-ea"/>
                <a:cs typeface="+mn-cs"/>
              </a:rPr>
              <a:t>they are playing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 all need to participate during center time</a:t>
            </a:r>
            <a:r>
              <a:rPr lang="en-US" sz="1200" kern="1200" dirty="0">
                <a:solidFill>
                  <a:schemeClr val="tx1"/>
                </a:solidFill>
                <a:effectLst/>
                <a:latin typeface="+mn-lt"/>
                <a:ea typeface="+mn-ea"/>
                <a:cs typeface="+mn-cs"/>
              </a:rPr>
              <a:t>.  What </a:t>
            </a:r>
            <a:r>
              <a:rPr lang="en-US" sz="1200" strike="sngStrike" kern="1200" dirty="0">
                <a:solidFill>
                  <a:schemeClr val="tx1"/>
                </a:solidFill>
                <a:effectLst/>
                <a:latin typeface="+mn-lt"/>
                <a:ea typeface="+mn-ea"/>
                <a:cs typeface="+mn-cs"/>
              </a:rPr>
              <a:t>do you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is your claim</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think 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n </a:t>
            </a:r>
            <a:r>
              <a:rPr lang="en-US" sz="1200" b="1" kern="1200" dirty="0">
                <a:solidFill>
                  <a:schemeClr val="tx1"/>
                </a:solidFill>
                <a:effectLst/>
                <a:latin typeface="+mn-lt"/>
                <a:ea typeface="+mn-ea"/>
                <a:cs typeface="+mn-cs"/>
              </a:rPr>
              <a:t>important </a:t>
            </a:r>
            <a:r>
              <a:rPr lang="en-US" sz="1200" kern="1200" dirty="0">
                <a:solidFill>
                  <a:schemeClr val="tx1"/>
                </a:solidFill>
                <a:effectLst/>
                <a:latin typeface="+mn-lt"/>
                <a:ea typeface="+mn-ea"/>
                <a:cs typeface="+mn-cs"/>
              </a:rPr>
              <a:t>idea </a:t>
            </a:r>
            <a:r>
              <a:rPr lang="en-US" sz="1200" b="1" kern="1200" dirty="0">
                <a:solidFill>
                  <a:schemeClr val="tx1"/>
                </a:solidFill>
                <a:effectLst/>
                <a:latin typeface="+mn-lt"/>
                <a:ea typeface="+mn-ea"/>
                <a:cs typeface="+mn-cs"/>
              </a:rPr>
              <a:t>from the text</a:t>
            </a:r>
            <a:r>
              <a:rPr lang="en-US" sz="1200" kern="1200" dirty="0">
                <a:solidFill>
                  <a:schemeClr val="tx1"/>
                </a:solidFill>
                <a:effectLst/>
                <a:latin typeface="+mn-lt"/>
                <a:ea typeface="+mn-ea"/>
                <a:cs typeface="+mn-cs"/>
              </a:rPr>
              <a:t> is </a:t>
            </a:r>
            <a:r>
              <a:rPr lang="en-US" sz="1200" strike="sngStrike" kern="1200" dirty="0">
                <a:solidFill>
                  <a:schemeClr val="tx1"/>
                </a:solidFill>
                <a:effectLst/>
                <a:latin typeface="+mn-lt"/>
                <a:ea typeface="+mn-ea"/>
                <a:cs typeface="+mn-cs"/>
              </a:rPr>
              <a:t>they are pretending to be firemen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that blocks can help us pretend</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What is your idea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evidence can you use to support your claim</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t>
            </a:r>
            <a:r>
              <a:rPr lang="en-US" sz="1200" b="1" kern="1200" dirty="0">
                <a:solidFill>
                  <a:schemeClr val="tx1"/>
                </a:solidFill>
                <a:effectLst/>
                <a:latin typeface="+mn-lt"/>
                <a:ea typeface="+mn-ea"/>
                <a:cs typeface="+mn-cs"/>
              </a:rPr>
              <a:t>all worked together and </a:t>
            </a:r>
            <a:r>
              <a:rPr lang="en-US" sz="1200" kern="1200" dirty="0">
                <a:solidFill>
                  <a:schemeClr val="tx1"/>
                </a:solidFill>
                <a:effectLst/>
                <a:latin typeface="+mn-lt"/>
                <a:ea typeface="+mn-ea"/>
                <a:cs typeface="+mn-cs"/>
              </a:rPr>
              <a:t>used blocks to make a truck.  What </a:t>
            </a:r>
            <a:r>
              <a:rPr lang="en-US" sz="1200" strike="sngStrike" kern="1200" dirty="0">
                <a:solidFill>
                  <a:schemeClr val="tx1"/>
                </a:solidFill>
                <a:effectLst/>
                <a:latin typeface="+mn-lt"/>
                <a:ea typeface="+mn-ea"/>
                <a:cs typeface="+mn-cs"/>
              </a:rPr>
              <a:t>do you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evidence can you use to support your claim</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used construction workers’ </a:t>
            </a:r>
            <a:r>
              <a:rPr lang="en-US" sz="1200" strike="sngStrike" kern="1200" dirty="0">
                <a:solidFill>
                  <a:schemeClr val="tx1"/>
                </a:solidFill>
                <a:effectLst/>
                <a:latin typeface="+mn-lt"/>
                <a:ea typeface="+mn-ea"/>
                <a:cs typeface="+mn-cs"/>
              </a:rPr>
              <a:t>costume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boots and helmets </a:t>
            </a:r>
            <a:r>
              <a:rPr lang="en-US" sz="1200" kern="1200" dirty="0">
                <a:solidFill>
                  <a:schemeClr val="tx1"/>
                </a:solidFill>
                <a:effectLst/>
                <a:latin typeface="+mn-lt"/>
                <a:ea typeface="+mn-ea"/>
                <a:cs typeface="+mn-cs"/>
              </a:rPr>
              <a:t>to pretend </a:t>
            </a:r>
            <a:r>
              <a:rPr lang="en-US" sz="1200" b="1" kern="1200" dirty="0">
                <a:solidFill>
                  <a:schemeClr val="tx1"/>
                </a:solidFill>
                <a:effectLst/>
                <a:latin typeface="+mn-lt"/>
                <a:ea typeface="+mn-ea"/>
                <a:cs typeface="+mn-cs"/>
              </a:rPr>
              <a:t>they are construction workers.</a:t>
            </a:r>
            <a:r>
              <a:rPr lang="en-US" sz="1200" kern="1200" dirty="0">
                <a:solidFill>
                  <a:schemeClr val="tx1"/>
                </a:solidFill>
                <a:effectLst/>
                <a:latin typeface="+mn-lt"/>
                <a:ea typeface="+mn-ea"/>
                <a:cs typeface="+mn-cs"/>
              </a:rPr>
              <a:t>  What </a:t>
            </a:r>
            <a:r>
              <a:rPr lang="en-US" sz="1200" strike="sngStrike" kern="1200" dirty="0">
                <a:solidFill>
                  <a:schemeClr val="tx1"/>
                </a:solidFill>
                <a:effectLst/>
                <a:latin typeface="+mn-lt"/>
                <a:ea typeface="+mn-ea"/>
                <a:cs typeface="+mn-cs"/>
              </a:rPr>
              <a:t>do you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evidence can you use to support your claim</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are all </a:t>
            </a:r>
            <a:r>
              <a:rPr lang="en-US" sz="1200" strike="sngStrike" kern="1200" dirty="0">
                <a:solidFill>
                  <a:schemeClr val="tx1"/>
                </a:solidFill>
                <a:effectLst/>
                <a:latin typeface="+mn-lt"/>
                <a:ea typeface="+mn-ea"/>
                <a:cs typeface="+mn-cs"/>
              </a:rPr>
              <a:t>smiling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holding a block like they are driving</a:t>
            </a:r>
            <a:r>
              <a:rPr lang="en-US" sz="1200" kern="1200" dirty="0">
                <a:solidFill>
                  <a:schemeClr val="tx1"/>
                </a:solidFill>
                <a:effectLst/>
                <a:latin typeface="+mn-lt"/>
                <a:ea typeface="+mn-ea"/>
                <a:cs typeface="+mn-cs"/>
              </a:rPr>
              <a:t>.  What </a:t>
            </a:r>
            <a:r>
              <a:rPr lang="en-US" sz="1200" strike="sngStrike" kern="1200" dirty="0">
                <a:solidFill>
                  <a:schemeClr val="tx1"/>
                </a:solidFill>
                <a:effectLst/>
                <a:latin typeface="+mn-lt"/>
                <a:ea typeface="+mn-ea"/>
                <a:cs typeface="+mn-cs"/>
              </a:rPr>
              <a:t>do you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evidence can you use to support your claim</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are </a:t>
            </a:r>
            <a:r>
              <a:rPr lang="en-US" sz="1200" strike="sngStrike" kern="1200" dirty="0">
                <a:solidFill>
                  <a:schemeClr val="tx1"/>
                </a:solidFill>
                <a:effectLst/>
                <a:latin typeface="+mn-lt"/>
                <a:ea typeface="+mn-ea"/>
                <a:cs typeface="+mn-cs"/>
              </a:rPr>
              <a:t>playing in the blocks center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pretending that they are sitting driving a truck</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do you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How can we come to an agreement</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t>
            </a:r>
            <a:r>
              <a:rPr lang="en-US" sz="1200" strike="sngStrike" kern="1200" dirty="0">
                <a:solidFill>
                  <a:schemeClr val="tx1"/>
                </a:solidFill>
                <a:effectLst/>
                <a:latin typeface="+mn-lt"/>
                <a:ea typeface="+mn-ea"/>
                <a:cs typeface="+mn-cs"/>
              </a:rPr>
              <a:t>used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all worked together </a:t>
            </a:r>
            <a:r>
              <a:rPr lang="en-US" sz="1200" strike="sngStrike" kern="1200" dirty="0">
                <a:solidFill>
                  <a:schemeClr val="tx1"/>
                </a:solidFill>
                <a:effectLst/>
                <a:latin typeface="+mn-lt"/>
                <a:ea typeface="+mn-ea"/>
                <a:cs typeface="+mn-cs"/>
              </a:rPr>
              <a:t>the blocks</a:t>
            </a:r>
            <a:r>
              <a:rPr lang="en-US" sz="1200" kern="1200" dirty="0">
                <a:solidFill>
                  <a:schemeClr val="tx1"/>
                </a:solidFill>
                <a:effectLst/>
                <a:latin typeface="+mn-lt"/>
                <a:ea typeface="+mn-ea"/>
                <a:cs typeface="+mn-cs"/>
              </a:rPr>
              <a:t> to build a truck and pretend they are construction workers.  </a:t>
            </a:r>
            <a:r>
              <a:rPr lang="en-US" sz="1200" b="1" kern="1200" dirty="0">
                <a:solidFill>
                  <a:schemeClr val="tx1"/>
                </a:solidFill>
                <a:effectLst/>
                <a:latin typeface="+mn-lt"/>
                <a:ea typeface="+mn-ea"/>
                <a:cs typeface="+mn-cs"/>
              </a:rPr>
              <a:t>Can we come to an agreement?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agree</a:t>
            </a:r>
            <a:r>
              <a:rPr lang="en-US" sz="1200" kern="1200" dirty="0">
                <a:solidFill>
                  <a:schemeClr val="tx1"/>
                </a:solidFill>
                <a:effectLst/>
                <a:latin typeface="+mn-lt"/>
                <a:ea typeface="+mn-ea"/>
                <a:cs typeface="+mn-cs"/>
              </a:rPr>
              <a:t>.  </a:t>
            </a:r>
            <a:r>
              <a:rPr lang="en-US" sz="1200" b="1" kern="1200">
                <a:solidFill>
                  <a:schemeClr val="tx1"/>
                </a:solidFill>
                <a:effectLst/>
                <a:latin typeface="+mn-lt"/>
                <a:ea typeface="+mn-ea"/>
                <a:cs typeface="+mn-cs"/>
              </a:rPr>
              <a:t>An important idea from the text is that at center time we can all use blocks to pretend.</a:t>
            </a:r>
            <a:endParaRPr lang="en-US"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NEGOTIATE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719392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58093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3807986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4030851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NEGOTIATE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NEGOTIATE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1208453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3.jpg"/><Relationship Id="rId5" Type="http://schemas.openxmlformats.org/officeDocument/2006/relationships/image" Target="../media/image18.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3.jpg"/><Relationship Id="rId5" Type="http://schemas.openxmlformats.org/officeDocument/2006/relationships/image" Target="../media/image18.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kindergarten</a:t>
            </a:r>
          </a:p>
          <a:p>
            <a:r>
              <a:rPr lang="en-US" sz="4800" dirty="0">
                <a:solidFill>
                  <a:schemeClr val="tx1"/>
                </a:solidFill>
              </a:rPr>
              <a:t>Lesson 11</a:t>
            </a:r>
          </a:p>
        </p:txBody>
      </p:sp>
      <p:pic>
        <p:nvPicPr>
          <p:cNvPr id="4" name="Picture 3"/>
          <p:cNvPicPr>
            <a:picLocks noChangeAspect="1"/>
          </p:cNvPicPr>
          <p:nvPr/>
        </p:nvPicPr>
        <p:blipFill>
          <a:blip r:embed="rId3"/>
          <a:stretch>
            <a:fillRect/>
          </a:stretch>
        </p:blipFill>
        <p:spPr>
          <a:xfrm>
            <a:off x="7313413" y="4886082"/>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4127672" y="5027164"/>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403333" y="4957362"/>
            <a:ext cx="1910080" cy="1253490"/>
          </a:xfrm>
          <a:prstGeom prst="rect">
            <a:avLst/>
          </a:prstGeom>
        </p:spPr>
      </p:pic>
      <p:pic>
        <p:nvPicPr>
          <p:cNvPr id="9" name="Picture 8">
            <a:extLst>
              <a:ext uri="{FF2B5EF4-FFF2-40B4-BE49-F238E27FC236}">
                <a16:creationId xmlns:a16="http://schemas.microsoft.com/office/drawing/2014/main" id="{4391AD9B-BC4F-804A-8E18-9A98F8F92D1E}"/>
              </a:ext>
            </a:extLst>
          </p:cNvPr>
          <p:cNvPicPr>
            <a:picLocks noChangeAspect="1"/>
          </p:cNvPicPr>
          <p:nvPr/>
        </p:nvPicPr>
        <p:blipFill>
          <a:blip r:embed="rId6"/>
          <a:stretch>
            <a:fillRect/>
          </a:stretch>
        </p:blipFill>
        <p:spPr>
          <a:xfrm>
            <a:off x="3283983" y="1330547"/>
            <a:ext cx="2200281" cy="2847422"/>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99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124754"/>
          </a:xfrm>
          <a:prstGeom prst="rect">
            <a:avLst/>
          </a:prstGeom>
          <a:noFill/>
        </p:spPr>
        <p:txBody>
          <a:bodyPr wrap="square" rtlCol="0">
            <a:spAutoFit/>
          </a:bodyPr>
          <a:lstStyle/>
          <a:p>
            <a:r>
              <a:rPr lang="en-US" sz="1400" b="1" dirty="0"/>
              <a:t>Partner A: </a:t>
            </a:r>
            <a:r>
              <a:rPr lang="en-US" altLang="en-US" sz="1400" dirty="0"/>
              <a:t>An important idea from the text is that we all can play together. What is your claim? </a:t>
            </a:r>
          </a:p>
          <a:p>
            <a:endParaRPr lang="en-US" sz="1400" dirty="0"/>
          </a:p>
          <a:p>
            <a:endParaRPr lang="en-US" sz="1400" b="1" dirty="0"/>
          </a:p>
          <a:p>
            <a:r>
              <a:rPr lang="en-US" sz="1400" b="1" dirty="0"/>
              <a:t>Partner A: </a:t>
            </a:r>
            <a:r>
              <a:rPr lang="en-US" altLang="en-US" sz="1400" dirty="0"/>
              <a:t>I think that they used the blocks to make a seat for each one so they could all sit and play together. How can you support your claim with evidence? </a:t>
            </a:r>
          </a:p>
          <a:p>
            <a:endParaRPr lang="en-US" sz="1400" b="1" dirty="0"/>
          </a:p>
          <a:p>
            <a:pPr lvl="0" defTabSz="914400" eaLnBrk="0" fontAlgn="base" hangingPunct="0">
              <a:spcBef>
                <a:spcPct val="0"/>
              </a:spcBef>
              <a:spcAft>
                <a:spcPct val="0"/>
              </a:spcAft>
            </a:pPr>
            <a:r>
              <a:rPr lang="en-US" sz="1400" b="1" dirty="0"/>
              <a:t>Partner A: </a:t>
            </a:r>
            <a:r>
              <a:rPr lang="en-US" altLang="en-US" sz="1400" dirty="0"/>
              <a:t>I think they all have a block in their hand </a:t>
            </a:r>
            <a:r>
              <a:rPr lang="en-US" altLang="en-US" sz="1400" b="1" dirty="0"/>
              <a:t>a</a:t>
            </a:r>
            <a:r>
              <a:rPr lang="en-US" altLang="en-US" sz="1400" dirty="0"/>
              <a:t>nd pretending to drive the truck together. How can you support your claim with evidence? </a:t>
            </a:r>
          </a:p>
          <a:p>
            <a:endParaRPr lang="en-US" sz="1400" dirty="0"/>
          </a:p>
          <a:p>
            <a:r>
              <a:rPr lang="en-US" sz="1400" b="1" dirty="0"/>
              <a:t>Partner A: </a:t>
            </a:r>
            <a:r>
              <a:rPr lang="en-US" altLang="en-US" sz="1400" dirty="0"/>
              <a:t>I think that they are using the blocks and costumes to pretend that they are all construction workers. How can you support your claim with evidence? </a:t>
            </a:r>
          </a:p>
          <a:p>
            <a:endParaRPr lang="en-US" altLang="en-US" sz="1400" dirty="0"/>
          </a:p>
          <a:p>
            <a:r>
              <a:rPr lang="en-US" altLang="en-US" sz="1400" b="1" dirty="0"/>
              <a:t>Partner A: </a:t>
            </a:r>
            <a:r>
              <a:rPr lang="en-US" altLang="en-US" sz="1400" dirty="0"/>
              <a:t>I think they worked together to build the truck and pretend they are construction workers. Can we come to an agreement?</a:t>
            </a:r>
            <a:r>
              <a:rPr lang="en-US" altLang="en-US" sz="1400" b="1" dirty="0"/>
              <a:t> </a:t>
            </a:r>
            <a:endParaRPr lang="en-US" altLang="en-US" sz="1400" dirty="0"/>
          </a:p>
          <a:p>
            <a:endParaRPr lang="en-US" altLang="en-US" sz="1400" dirty="0"/>
          </a:p>
          <a:p>
            <a:endParaRPr lang="en-US" sz="1400" dirty="0"/>
          </a:p>
        </p:txBody>
      </p:sp>
      <p:sp>
        <p:nvSpPr>
          <p:cNvPr id="5" name="TextBox 4"/>
          <p:cNvSpPr txBox="1"/>
          <p:nvPr/>
        </p:nvSpPr>
        <p:spPr>
          <a:xfrm>
            <a:off x="4591715" y="1052160"/>
            <a:ext cx="3619308" cy="5262979"/>
          </a:xfrm>
          <a:prstGeom prst="rect">
            <a:avLst/>
          </a:prstGeom>
          <a:noFill/>
        </p:spPr>
        <p:txBody>
          <a:bodyPr wrap="square" rtlCol="0">
            <a:spAutoFit/>
          </a:bodyPr>
          <a:lstStyle/>
          <a:p>
            <a:r>
              <a:rPr lang="en-US" sz="1400" b="1" dirty="0"/>
              <a:t>Partner B: </a:t>
            </a:r>
            <a:r>
              <a:rPr lang="en-US" altLang="en-US" sz="1400" dirty="0"/>
              <a:t>An important idea from the text is that we can use blocks to build things and pretend. How can you support your claim with evidence? </a:t>
            </a:r>
          </a:p>
          <a:p>
            <a:endParaRPr lang="en-US" sz="1400" b="1" dirty="0"/>
          </a:p>
          <a:p>
            <a:endParaRPr lang="en-US" sz="1400" b="1" dirty="0"/>
          </a:p>
          <a:p>
            <a:r>
              <a:rPr lang="en-US" sz="1400" b="1" dirty="0"/>
              <a:t>Partner B: </a:t>
            </a:r>
            <a:r>
              <a:rPr lang="en-US" altLang="en-US" sz="1400" dirty="0"/>
              <a:t>I think that they used blocks to build a truck. How can you support your claim with evidence? </a:t>
            </a:r>
          </a:p>
          <a:p>
            <a:endParaRPr lang="en-US" sz="1400" dirty="0"/>
          </a:p>
          <a:p>
            <a:r>
              <a:rPr lang="en-US" sz="1400" b="1" dirty="0"/>
              <a:t>Partner B: </a:t>
            </a:r>
            <a:r>
              <a:rPr lang="en-US" altLang="en-US" sz="1400" dirty="0"/>
              <a:t>I think that they used the blocks to make a truck with three seats and three driving wheels. How can your support your claim with evidence? </a:t>
            </a:r>
            <a:endParaRPr lang="en-US" sz="1400" dirty="0"/>
          </a:p>
          <a:p>
            <a:endParaRPr lang="en-US" sz="1400" b="1" dirty="0"/>
          </a:p>
          <a:p>
            <a:r>
              <a:rPr lang="en-US" sz="1400" b="1" dirty="0"/>
              <a:t>Partner B</a:t>
            </a:r>
            <a:r>
              <a:rPr lang="en-US" sz="1400" dirty="0"/>
              <a:t>: </a:t>
            </a:r>
            <a:r>
              <a:rPr lang="en-US" altLang="en-US" sz="1400" dirty="0"/>
              <a:t>I think they worked together at the block center. I notice there are also cubbies, an easel and a rug. How can we come to an agreement? </a:t>
            </a:r>
          </a:p>
          <a:p>
            <a:endParaRPr lang="en-US" altLang="en-US" sz="1400" b="1" dirty="0"/>
          </a:p>
          <a:p>
            <a:r>
              <a:rPr lang="en-US" altLang="en-US" sz="1400" b="1" dirty="0"/>
              <a:t>Partner B: </a:t>
            </a:r>
            <a:r>
              <a:rPr lang="en-US" altLang="en-US" sz="1400" dirty="0"/>
              <a:t>I think the important idea is that we can play together to build things and pretend. </a:t>
            </a:r>
            <a:r>
              <a:rPr lang="en-US" altLang="en-US" sz="1400" b="1" dirty="0"/>
              <a:t> </a:t>
            </a:r>
            <a:endParaRPr lang="en-US" altLang="en-US" sz="1400" dirty="0"/>
          </a:p>
          <a:p>
            <a:endParaRPr lang="en-US" altLang="en-US" sz="1400" dirty="0"/>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936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692054"/>
            <a:ext cx="948679" cy="957629"/>
          </a:xfrm>
          <a:prstGeom prst="rect">
            <a:avLst/>
          </a:prstGeom>
        </p:spPr>
      </p:pic>
      <p:cxnSp>
        <p:nvCxnSpPr>
          <p:cNvPr id="20" name="Straight Connector 19"/>
          <p:cNvCxnSpPr>
            <a:cxnSpLocks/>
          </p:cNvCxnSpPr>
          <p:nvPr/>
        </p:nvCxnSpPr>
        <p:spPr>
          <a:xfrm>
            <a:off x="4558465" y="1183600"/>
            <a:ext cx="0" cy="50509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108702" y="132930"/>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888" y="18217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409498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4925" y="5224638"/>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6289"/>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714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35934"/>
            <a:ext cx="1199599" cy="1048469"/>
          </a:xfrm>
          <a:prstGeom prst="rect">
            <a:avLst/>
          </a:prstGeom>
        </p:spPr>
      </p:pic>
      <p:pic>
        <p:nvPicPr>
          <p:cNvPr id="27" name="Picture 26" descr="Screen Shot 2016-03-07 at 10.04.06 AM.png">
            <a:extLst>
              <a:ext uri="{FF2B5EF4-FFF2-40B4-BE49-F238E27FC236}">
                <a16:creationId xmlns:a16="http://schemas.microsoft.com/office/drawing/2014/main" id="{A65D4E2A-C21D-6C43-AB7C-7F79E8C59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8346"/>
            <a:ext cx="1199599" cy="1048469"/>
          </a:xfrm>
          <a:prstGeom prst="rect">
            <a:avLst/>
          </a:prstGeom>
        </p:spPr>
      </p:pic>
      <p:pic>
        <p:nvPicPr>
          <p:cNvPr id="28" name="Picture 27" descr="Screen Shot 2016-03-07 at 10.04.12 AM.png">
            <a:extLst>
              <a:ext uri="{FF2B5EF4-FFF2-40B4-BE49-F238E27FC236}">
                <a16:creationId xmlns:a16="http://schemas.microsoft.com/office/drawing/2014/main" id="{FBA5D3FA-4884-B74B-B090-AF8055481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911" y="2958346"/>
            <a:ext cx="948679" cy="957629"/>
          </a:xfrm>
          <a:prstGeom prst="rect">
            <a:avLst/>
          </a:prstGeom>
        </p:spPr>
      </p:pic>
    </p:spTree>
    <p:extLst>
      <p:ext uri="{BB962C8B-B14F-4D97-AF65-F5344CB8AC3E}">
        <p14:creationId xmlns:p14="http://schemas.microsoft.com/office/powerpoint/2010/main" val="409266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4B0AAAFB-4695-0247-862A-E69774ECB8D7}"/>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446395" y="48228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411AEB09-D9E9-CA48-84EE-195ED150DB7D}"/>
              </a:ext>
            </a:extLst>
          </p:cNvPr>
          <p:cNvPicPr>
            <a:picLocks noChangeAspect="1"/>
          </p:cNvPicPr>
          <p:nvPr/>
        </p:nvPicPr>
        <p:blipFill rotWithShape="1">
          <a:blip r:embed="rId6"/>
          <a:srcRect l="5947" t="14809" r="5515" b="17650"/>
          <a:stretch/>
        </p:blipFill>
        <p:spPr>
          <a:xfrm rot="5400000">
            <a:off x="4293368" y="655308"/>
            <a:ext cx="3612901" cy="5494374"/>
          </a:xfrm>
          <a:prstGeom prst="rect">
            <a:avLst/>
          </a:prstGeom>
          <a:ln w="57150">
            <a:solidFill>
              <a:schemeClr val="tx1"/>
            </a:solidFill>
          </a:ln>
        </p:spPr>
      </p:pic>
      <p:pic>
        <p:nvPicPr>
          <p:cNvPr id="3" name="Online Media 2" descr="Recorded Sound">
            <a:hlinkClick r:id="" action="ppaction://media"/>
            <a:extLst>
              <a:ext uri="{FF2B5EF4-FFF2-40B4-BE49-F238E27FC236}">
                <a16:creationId xmlns:a16="http://schemas.microsoft.com/office/drawing/2014/main" id="{03AB0D90-8C48-8A42-8B2B-86EE1E32F1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7806" y="357777"/>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3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170646"/>
          </a:xfrm>
          <a:prstGeom prst="rect">
            <a:avLst/>
          </a:prstGeom>
          <a:noFill/>
        </p:spPr>
        <p:txBody>
          <a:bodyPr wrap="square" rtlCol="0">
            <a:spAutoFit/>
          </a:bodyPr>
          <a:lstStyle/>
          <a:p>
            <a:endParaRPr lang="en-US" sz="1500" b="1" dirty="0"/>
          </a:p>
          <a:p>
            <a:r>
              <a:rPr lang="en-US" sz="1500" b="1" dirty="0"/>
              <a:t>Partner A: </a:t>
            </a:r>
            <a:r>
              <a:rPr lang="en-US" sz="1500" dirty="0"/>
              <a:t>I think an idea is they are playing. What do you think? </a:t>
            </a:r>
          </a:p>
          <a:p>
            <a:endParaRPr lang="en-US" sz="1500" dirty="0"/>
          </a:p>
          <a:p>
            <a:endParaRPr lang="en-US" sz="1500" dirty="0"/>
          </a:p>
          <a:p>
            <a:endParaRPr lang="en-US" sz="1500" dirty="0"/>
          </a:p>
          <a:p>
            <a:r>
              <a:rPr lang="en-US" sz="1500" b="1" dirty="0"/>
              <a:t>Partner A: </a:t>
            </a:r>
            <a:r>
              <a:rPr lang="en-US" sz="1500" dirty="0"/>
              <a:t>I think they used blocks to make a truck. What do you think? </a:t>
            </a:r>
          </a:p>
          <a:p>
            <a:endParaRPr lang="en-US" sz="1500" b="1" dirty="0"/>
          </a:p>
          <a:p>
            <a:endParaRPr lang="en-US" sz="1500" b="1" dirty="0"/>
          </a:p>
          <a:p>
            <a:endParaRPr lang="en-US" sz="1500" b="1" dirty="0"/>
          </a:p>
          <a:p>
            <a:endParaRPr lang="en-US" sz="1500" b="1" dirty="0"/>
          </a:p>
          <a:p>
            <a:r>
              <a:rPr lang="en-US" sz="1500" b="1" dirty="0"/>
              <a:t>Partner A: </a:t>
            </a:r>
            <a:r>
              <a:rPr lang="en-US" sz="1500" dirty="0"/>
              <a:t>I think they are all smiling. What do you think? </a:t>
            </a:r>
          </a:p>
          <a:p>
            <a:endParaRPr lang="en-US" sz="1500" dirty="0"/>
          </a:p>
          <a:p>
            <a:endParaRPr lang="en-US" sz="1500" dirty="0"/>
          </a:p>
          <a:p>
            <a:endParaRPr lang="en-US" sz="1500" dirty="0"/>
          </a:p>
          <a:p>
            <a:endParaRPr lang="en-US" sz="1500" dirty="0"/>
          </a:p>
          <a:p>
            <a:r>
              <a:rPr lang="en-US" sz="1500" b="1" dirty="0"/>
              <a:t>Partner A:</a:t>
            </a:r>
            <a:r>
              <a:rPr lang="en-US" sz="1500" dirty="0"/>
              <a:t>I think they used the blocks to build a fire truck and pretend they are construction workers. </a:t>
            </a:r>
          </a:p>
          <a:p>
            <a:endParaRPr lang="en-US" sz="1500" dirty="0"/>
          </a:p>
        </p:txBody>
      </p:sp>
      <p:sp>
        <p:nvSpPr>
          <p:cNvPr id="5" name="TextBox 4"/>
          <p:cNvSpPr txBox="1"/>
          <p:nvPr/>
        </p:nvSpPr>
        <p:spPr>
          <a:xfrm>
            <a:off x="4591715" y="1052160"/>
            <a:ext cx="3619308" cy="4939814"/>
          </a:xfrm>
          <a:prstGeom prst="rect">
            <a:avLst/>
          </a:prstGeom>
          <a:noFill/>
        </p:spPr>
        <p:txBody>
          <a:bodyPr wrap="square" rtlCol="0">
            <a:spAutoFit/>
          </a:bodyPr>
          <a:lstStyle/>
          <a:p>
            <a:endParaRPr lang="en-US" sz="1500" b="1" dirty="0"/>
          </a:p>
          <a:p>
            <a:r>
              <a:rPr lang="en-US" sz="1500" b="1" dirty="0"/>
              <a:t>Partner B: </a:t>
            </a:r>
            <a:r>
              <a:rPr lang="en-US" sz="1500" dirty="0"/>
              <a:t>I think an idea is they are pretending to be construction workers. What is your idea? </a:t>
            </a:r>
          </a:p>
          <a:p>
            <a:endParaRPr lang="en-US" sz="1500" b="1" dirty="0"/>
          </a:p>
          <a:p>
            <a:endParaRPr lang="en-US" sz="1500" b="1" dirty="0"/>
          </a:p>
          <a:p>
            <a:endParaRPr lang="en-US" sz="1500" b="1" dirty="0"/>
          </a:p>
          <a:p>
            <a:r>
              <a:rPr lang="en-US" sz="1500" b="1" dirty="0"/>
              <a:t>Partner B: </a:t>
            </a:r>
            <a:r>
              <a:rPr lang="en-US" sz="1500" dirty="0"/>
              <a:t>I think they used blocks to make a truck. What do you think? </a:t>
            </a:r>
          </a:p>
          <a:p>
            <a:endParaRPr lang="en-US" sz="1500" dirty="0"/>
          </a:p>
          <a:p>
            <a:endParaRPr lang="en-US" sz="1500" dirty="0"/>
          </a:p>
          <a:p>
            <a:endParaRPr lang="en-US" sz="1500" dirty="0"/>
          </a:p>
          <a:p>
            <a:endParaRPr lang="en-US" sz="1500" dirty="0"/>
          </a:p>
          <a:p>
            <a:r>
              <a:rPr lang="en-US" sz="1500" b="1" dirty="0"/>
              <a:t>Partner B: </a:t>
            </a:r>
            <a:r>
              <a:rPr lang="en-US" sz="1500" dirty="0"/>
              <a:t>I think they are playing in the blocks center. What do you think? </a:t>
            </a:r>
          </a:p>
          <a:p>
            <a:endParaRPr lang="en-US" sz="1500" dirty="0"/>
          </a:p>
          <a:p>
            <a:endParaRPr lang="en-US" sz="1500" dirty="0"/>
          </a:p>
          <a:p>
            <a:endParaRPr lang="en-US" sz="1500" dirty="0"/>
          </a:p>
          <a:p>
            <a:endParaRPr lang="en-US" sz="1500" dirty="0"/>
          </a:p>
          <a:p>
            <a:r>
              <a:rPr lang="en-US" sz="1500" b="1" dirty="0"/>
              <a:t>Partner B</a:t>
            </a:r>
            <a:r>
              <a:rPr lang="en-US" sz="1500" dirty="0"/>
              <a:t>: I agree.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61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956959"/>
            <a:ext cx="948679" cy="957629"/>
          </a:xfrm>
          <a:prstGeom prst="rect">
            <a:avLst/>
          </a:prstGeom>
        </p:spPr>
      </p:pic>
      <p:cxnSp>
        <p:nvCxnSpPr>
          <p:cNvPr id="20" name="Straight Connector 19"/>
          <p:cNvCxnSpPr>
            <a:cxnSpLocks/>
          </p:cNvCxnSpPr>
          <p:nvPr/>
        </p:nvCxnSpPr>
        <p:spPr>
          <a:xfrm>
            <a:off x="4458711" y="1192951"/>
            <a:ext cx="0" cy="49917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268952" y="59755"/>
            <a:ext cx="8645525"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218675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63762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11495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675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7823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 y="4963163"/>
            <a:ext cx="1199599" cy="1048469"/>
          </a:xfrm>
          <a:prstGeom prst="rect">
            <a:avLst/>
          </a:prstGeom>
        </p:spPr>
      </p:pic>
    </p:spTree>
    <p:extLst>
      <p:ext uri="{BB962C8B-B14F-4D97-AF65-F5344CB8AC3E}">
        <p14:creationId xmlns:p14="http://schemas.microsoft.com/office/powerpoint/2010/main" val="255857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414421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538883"/>
          </a:xfrm>
          <a:prstGeom prst="rect">
            <a:avLst/>
          </a:prstGeom>
        </p:spPr>
        <p:txBody>
          <a:bodyPr wrap="square">
            <a:spAutoFit/>
          </a:bodyPr>
          <a:lstStyle/>
          <a:p>
            <a:pPr algn="ctr"/>
            <a:r>
              <a:rPr lang="en-US" sz="2200" b="1" dirty="0"/>
              <a:t>Prompt: </a:t>
            </a:r>
            <a:r>
              <a:rPr lang="en-US" sz="2200" dirty="0"/>
              <a:t>What is an important idea from this text?  Start by stating your claim.  Support your claim and come to a consensus.</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3" name="Picture 2">
            <a:extLst>
              <a:ext uri="{FF2B5EF4-FFF2-40B4-BE49-F238E27FC236}">
                <a16:creationId xmlns:a16="http://schemas.microsoft.com/office/drawing/2014/main" id="{4F389D74-F1F7-144F-93CB-E67F612F4E40}"/>
              </a:ext>
            </a:extLst>
          </p:cNvPr>
          <p:cNvPicPr>
            <a:picLocks noChangeAspect="1"/>
          </p:cNvPicPr>
          <p:nvPr/>
        </p:nvPicPr>
        <p:blipFill>
          <a:blip r:embed="rId5"/>
          <a:stretch>
            <a:fillRect/>
          </a:stretch>
        </p:blipFill>
        <p:spPr>
          <a:xfrm>
            <a:off x="1573977" y="1200931"/>
            <a:ext cx="5776391" cy="4971591"/>
          </a:xfrm>
          <a:prstGeom prst="rect">
            <a:avLst/>
          </a:prstGeom>
          <a:ln w="5715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83179"/>
            <a:ext cx="4883783" cy="169817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64B6DA61-29A4-3941-8C2C-ACFF7D75DAE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252994" y="1974736"/>
            <a:ext cx="4883783" cy="4155636"/>
          </a:xfrm>
          <a:prstGeom prst="rect">
            <a:avLst/>
          </a:prstGeom>
          <a:solidFill>
            <a:schemeClr val="bg1"/>
          </a:solidFill>
          <a:ln w="57150">
            <a:solidFill>
              <a:schemeClr val="tx1"/>
            </a:solidFill>
            <a:miter lim="800000"/>
            <a:headEnd/>
            <a:tailEnd/>
          </a:ln>
        </p:spPr>
      </p:pic>
      <p:pic>
        <p:nvPicPr>
          <p:cNvPr id="18" name="Picture 17">
            <a:extLst>
              <a:ext uri="{FF2B5EF4-FFF2-40B4-BE49-F238E27FC236}">
                <a16:creationId xmlns:a16="http://schemas.microsoft.com/office/drawing/2014/main" id="{DFF95792-36D6-3C46-85B1-88C69C4048B7}"/>
              </a:ext>
            </a:extLst>
          </p:cNvPr>
          <p:cNvPicPr>
            <a:picLocks noChangeAspect="1"/>
          </p:cNvPicPr>
          <p:nvPr/>
        </p:nvPicPr>
        <p:blipFill>
          <a:blip r:embed="rId8"/>
          <a:stretch>
            <a:fillRect/>
          </a:stretch>
        </p:blipFill>
        <p:spPr>
          <a:xfrm>
            <a:off x="5339213" y="2083165"/>
            <a:ext cx="3668114" cy="3157051"/>
          </a:xfrm>
          <a:prstGeom prst="rect">
            <a:avLst/>
          </a:prstGeom>
          <a:ln w="57150">
            <a:solidFill>
              <a:schemeClr val="tx1"/>
            </a:solidFill>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385385" y="1817372"/>
            <a:ext cx="7543800" cy="4148137"/>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kindergarten</a:t>
            </a:r>
          </a:p>
          <a:p>
            <a:r>
              <a:rPr lang="en-US" sz="4800" dirty="0">
                <a:solidFill>
                  <a:schemeClr val="tx1"/>
                </a:solidFill>
              </a:rPr>
              <a:t>Lesson 12</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NEGOTIATE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8346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0535" y="-402835"/>
            <a:ext cx="7543800" cy="1450976"/>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329784" y="1048141"/>
            <a:ext cx="4140200" cy="506095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is your claim…?</a:t>
            </a:r>
          </a:p>
          <a:p>
            <a:endParaRPr lang="en-US" sz="2800" dirty="0">
              <a:latin typeface="Calibri"/>
              <a:cs typeface="Calibri"/>
            </a:endParaRPr>
          </a:p>
          <a:p>
            <a:r>
              <a:rPr lang="en-US" sz="2800" dirty="0">
                <a:latin typeface="Calibri"/>
                <a:cs typeface="Calibri"/>
              </a:rPr>
              <a:t>What is an important idea…?</a:t>
            </a:r>
          </a:p>
          <a:p>
            <a:endParaRPr lang="en-US" sz="2800" dirty="0">
              <a:latin typeface="Calibri"/>
              <a:cs typeface="Calibri"/>
            </a:endParaRPr>
          </a:p>
          <a:p>
            <a:r>
              <a:rPr lang="en-US" sz="2800" dirty="0">
                <a:latin typeface="Calibri"/>
                <a:cs typeface="Calibri"/>
              </a:rPr>
              <a:t>Do you agree? Why?</a:t>
            </a:r>
          </a:p>
          <a:p>
            <a:endParaRPr lang="en-US" sz="2800" dirty="0">
              <a:latin typeface="Calibri"/>
              <a:cs typeface="Calibri"/>
            </a:endParaRPr>
          </a:p>
          <a:p>
            <a:r>
              <a:rPr lang="en-US" sz="2800" dirty="0">
                <a:latin typeface="Calibri"/>
                <a:cs typeface="Calibri"/>
              </a:rPr>
              <a:t>Do you disagree?  Why?</a:t>
            </a:r>
          </a:p>
          <a:p>
            <a:pPr marL="0" indent="0">
              <a:buNone/>
            </a:pPr>
            <a:r>
              <a:rPr lang="en-US" sz="3600" dirty="0">
                <a:latin typeface="Calibri"/>
                <a:cs typeface="Calibri"/>
              </a:rPr>
              <a:t>	</a:t>
            </a:r>
          </a:p>
        </p:txBody>
      </p:sp>
      <p:sp>
        <p:nvSpPr>
          <p:cNvPr id="5" name="Content Placeholder 2"/>
          <p:cNvSpPr txBox="1">
            <a:spLocks/>
          </p:cNvSpPr>
          <p:nvPr/>
        </p:nvSpPr>
        <p:spPr>
          <a:xfrm>
            <a:off x="4728326" y="1073214"/>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My claim is…</a:t>
            </a:r>
          </a:p>
          <a:p>
            <a:endParaRPr lang="en-US" sz="2800" dirty="0">
              <a:latin typeface="Calibri"/>
              <a:cs typeface="Calibri"/>
            </a:endParaRPr>
          </a:p>
          <a:p>
            <a:r>
              <a:rPr lang="en-US" sz="2800" dirty="0">
                <a:latin typeface="Calibri"/>
                <a:cs typeface="Calibri"/>
              </a:rPr>
              <a:t>An important idea is…</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agree because…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disagree because…</a:t>
            </a:r>
          </a:p>
        </p:txBody>
      </p:sp>
    </p:spTree>
    <p:extLst>
      <p:ext uri="{BB962C8B-B14F-4D97-AF65-F5344CB8AC3E}">
        <p14:creationId xmlns:p14="http://schemas.microsoft.com/office/powerpoint/2010/main" val="195471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EDC379B8-086E-9A42-B84E-F3AB17C1AF01}"/>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35867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14563" y="2921969"/>
            <a:ext cx="2410819"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CEFC0967-D6E3-9A46-B603-AEB710B3184E}"/>
              </a:ext>
            </a:extLst>
          </p:cNvPr>
          <p:cNvPicPr>
            <a:picLocks noChangeAspect="1"/>
          </p:cNvPicPr>
          <p:nvPr/>
        </p:nvPicPr>
        <p:blipFill rotWithShape="1">
          <a:blip r:embed="rId4"/>
          <a:srcRect l="5947" t="14809" r="5515" b="17650"/>
          <a:stretch/>
        </p:blipFill>
        <p:spPr>
          <a:xfrm rot="5400000">
            <a:off x="3931078" y="456683"/>
            <a:ext cx="3928783" cy="5974756"/>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27507761-5548-F844-8FFB-03A45784AAA2}"/>
              </a:ext>
            </a:extLst>
          </p:cNvPr>
          <p:cNvPicPr>
            <a:picLocks noChangeAspect="1"/>
          </p:cNvPicPr>
          <p:nvPr/>
        </p:nvPicPr>
        <p:blipFill rotWithShape="1">
          <a:blip r:embed="rId6"/>
          <a:srcRect l="5947" t="14809" r="5515" b="17650"/>
          <a:stretch/>
        </p:blipFill>
        <p:spPr>
          <a:xfrm rot="5400000">
            <a:off x="4293368" y="655308"/>
            <a:ext cx="3612901" cy="5494374"/>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478916D5-7B31-8A4C-95B4-8429A5CCA4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9063" y="331652"/>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7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124754"/>
          </a:xfrm>
          <a:prstGeom prst="rect">
            <a:avLst/>
          </a:prstGeom>
          <a:noFill/>
        </p:spPr>
        <p:txBody>
          <a:bodyPr wrap="square" rtlCol="0">
            <a:spAutoFit/>
          </a:bodyPr>
          <a:lstStyle/>
          <a:p>
            <a:r>
              <a:rPr lang="en-US" sz="1400" b="1" dirty="0"/>
              <a:t>Partner A: </a:t>
            </a:r>
            <a:r>
              <a:rPr lang="en-US" altLang="en-US" sz="1400" dirty="0"/>
              <a:t>An important idea from the text is that we all can play together. What is your claim? </a:t>
            </a:r>
          </a:p>
          <a:p>
            <a:endParaRPr lang="en-US" sz="1400" dirty="0"/>
          </a:p>
          <a:p>
            <a:endParaRPr lang="en-US" sz="1400" b="1" dirty="0"/>
          </a:p>
          <a:p>
            <a:r>
              <a:rPr lang="en-US" sz="1400" b="1" dirty="0"/>
              <a:t>Partner A: </a:t>
            </a:r>
            <a:r>
              <a:rPr lang="en-US" altLang="en-US" sz="1400" dirty="0"/>
              <a:t>I think that they used the blocks to make a seat for each one so they could all sit and play together. How can you support your claim with evidence? </a:t>
            </a:r>
          </a:p>
          <a:p>
            <a:endParaRPr lang="en-US" sz="1400" b="1" dirty="0"/>
          </a:p>
          <a:p>
            <a:pPr lvl="0" defTabSz="914400" eaLnBrk="0" fontAlgn="base" hangingPunct="0">
              <a:spcBef>
                <a:spcPct val="0"/>
              </a:spcBef>
              <a:spcAft>
                <a:spcPct val="0"/>
              </a:spcAft>
            </a:pPr>
            <a:r>
              <a:rPr lang="en-US" sz="1400" b="1" dirty="0"/>
              <a:t>Partner A: </a:t>
            </a:r>
            <a:r>
              <a:rPr lang="en-US" altLang="en-US" sz="1400" dirty="0"/>
              <a:t>I think they all have a block in their hand </a:t>
            </a:r>
            <a:r>
              <a:rPr lang="en-US" altLang="en-US" sz="1400" b="1" dirty="0"/>
              <a:t>a</a:t>
            </a:r>
            <a:r>
              <a:rPr lang="en-US" altLang="en-US" sz="1400" dirty="0"/>
              <a:t>nd pretending to drive the truck together. How can you support your claim with evidence? </a:t>
            </a:r>
          </a:p>
          <a:p>
            <a:endParaRPr lang="en-US" sz="1400" dirty="0"/>
          </a:p>
          <a:p>
            <a:r>
              <a:rPr lang="en-US" sz="1400" b="1" dirty="0"/>
              <a:t>Partner A: </a:t>
            </a:r>
            <a:r>
              <a:rPr lang="en-US" altLang="en-US" sz="1400" dirty="0"/>
              <a:t>I think that they are using the blocks and costumes to pretend that they are all construction workers. How can you support your claim with evidence? </a:t>
            </a:r>
          </a:p>
          <a:p>
            <a:endParaRPr lang="en-US" altLang="en-US" sz="1400" dirty="0"/>
          </a:p>
          <a:p>
            <a:r>
              <a:rPr lang="en-US" altLang="en-US" sz="1400" b="1" dirty="0"/>
              <a:t>Partner A: </a:t>
            </a:r>
            <a:r>
              <a:rPr lang="en-US" altLang="en-US" sz="1400" dirty="0"/>
              <a:t>I think they worked together to build the truck and pretend they are construction workers. Can we come to an agreement?</a:t>
            </a:r>
            <a:r>
              <a:rPr lang="en-US" altLang="en-US" sz="1400" b="1" dirty="0"/>
              <a:t> </a:t>
            </a:r>
            <a:endParaRPr lang="en-US" altLang="en-US" sz="1400" dirty="0"/>
          </a:p>
          <a:p>
            <a:endParaRPr lang="en-US" altLang="en-US" sz="1400" dirty="0"/>
          </a:p>
          <a:p>
            <a:endParaRPr lang="en-US" sz="1400" dirty="0"/>
          </a:p>
        </p:txBody>
      </p:sp>
      <p:sp>
        <p:nvSpPr>
          <p:cNvPr id="5" name="TextBox 4"/>
          <p:cNvSpPr txBox="1"/>
          <p:nvPr/>
        </p:nvSpPr>
        <p:spPr>
          <a:xfrm>
            <a:off x="4591715" y="1052160"/>
            <a:ext cx="3619308" cy="5478423"/>
          </a:xfrm>
          <a:prstGeom prst="rect">
            <a:avLst/>
          </a:prstGeom>
          <a:noFill/>
        </p:spPr>
        <p:txBody>
          <a:bodyPr wrap="square" rtlCol="0">
            <a:spAutoFit/>
          </a:bodyPr>
          <a:lstStyle/>
          <a:p>
            <a:r>
              <a:rPr lang="en-US" sz="1400" b="1" dirty="0"/>
              <a:t>Partner B: </a:t>
            </a:r>
            <a:r>
              <a:rPr lang="en-US" altLang="en-US" sz="1400" dirty="0"/>
              <a:t>An important idea from the text is that we can use blocks to build things and pretend. How can you support your claim with evidence? </a:t>
            </a:r>
          </a:p>
          <a:p>
            <a:endParaRPr lang="en-US" sz="1400" b="1" dirty="0"/>
          </a:p>
          <a:p>
            <a:r>
              <a:rPr lang="en-US" sz="1400" b="1" dirty="0"/>
              <a:t>Partner B: </a:t>
            </a:r>
            <a:r>
              <a:rPr lang="en-US" altLang="en-US" sz="1400" dirty="0"/>
              <a:t>I think that they used blocks to build a truck. How can you support your claim with evidence? </a:t>
            </a:r>
          </a:p>
          <a:p>
            <a:endParaRPr lang="en-US" sz="1400" dirty="0"/>
          </a:p>
          <a:p>
            <a:r>
              <a:rPr lang="en-US" sz="1400" b="1" dirty="0"/>
              <a:t>Partner B: </a:t>
            </a:r>
            <a:r>
              <a:rPr lang="en-US" altLang="en-US" sz="1400" dirty="0"/>
              <a:t>I think that they used the blocks to make a truck with three seats and three driving wheels. How can your support your claim with evidence? </a:t>
            </a:r>
          </a:p>
          <a:p>
            <a:endParaRPr lang="en-US" sz="1400" dirty="0"/>
          </a:p>
          <a:p>
            <a:endParaRPr lang="en-US" sz="1400" b="1" dirty="0"/>
          </a:p>
          <a:p>
            <a:r>
              <a:rPr lang="en-US" sz="1400" b="1" dirty="0"/>
              <a:t>Partner B</a:t>
            </a:r>
            <a:r>
              <a:rPr lang="en-US" sz="1400" dirty="0"/>
              <a:t>: </a:t>
            </a:r>
            <a:r>
              <a:rPr lang="en-US" altLang="en-US" sz="1400" dirty="0"/>
              <a:t>I think they worked together at the block center. I notice there are also cubbies, an easel and a rug. How can we come to an agreement? </a:t>
            </a:r>
          </a:p>
          <a:p>
            <a:endParaRPr lang="en-US" altLang="en-US" sz="1400" dirty="0"/>
          </a:p>
          <a:p>
            <a:endParaRPr lang="en-US" altLang="en-US" sz="1400" b="1" dirty="0"/>
          </a:p>
          <a:p>
            <a:r>
              <a:rPr lang="en-US" altLang="en-US" sz="1400" b="1" dirty="0"/>
              <a:t>Partner B: </a:t>
            </a:r>
            <a:r>
              <a:rPr lang="en-US" altLang="en-US" sz="1400" dirty="0"/>
              <a:t>I think the important idea is that we can play together to build things and pretend. </a:t>
            </a:r>
            <a:r>
              <a:rPr lang="en-US" altLang="en-US" sz="1400" b="1" dirty="0"/>
              <a:t> </a:t>
            </a:r>
            <a:endParaRPr lang="en-US" altLang="en-US" sz="1400" dirty="0"/>
          </a:p>
          <a:p>
            <a:endParaRPr lang="en-US" altLang="en-US" sz="1400" dirty="0"/>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9897"/>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878607"/>
            <a:ext cx="948679" cy="957629"/>
          </a:xfrm>
          <a:prstGeom prst="rect">
            <a:avLst/>
          </a:prstGeom>
        </p:spPr>
      </p:pic>
      <p:cxnSp>
        <p:nvCxnSpPr>
          <p:cNvPr id="20" name="Straight Connector 19"/>
          <p:cNvCxnSpPr>
            <a:cxnSpLocks/>
          </p:cNvCxnSpPr>
          <p:nvPr/>
        </p:nvCxnSpPr>
        <p:spPr>
          <a:xfrm>
            <a:off x="4591715" y="1183600"/>
            <a:ext cx="0" cy="51174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888" y="1894621"/>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419787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528670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183623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160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5180128"/>
            <a:ext cx="1199599" cy="1048469"/>
          </a:xfrm>
          <a:prstGeom prst="rect">
            <a:avLst/>
          </a:prstGeom>
        </p:spPr>
      </p:pic>
      <p:pic>
        <p:nvPicPr>
          <p:cNvPr id="27" name="Picture 26" descr="Screen Shot 2016-03-07 at 10.04.06 AM.png">
            <a:extLst>
              <a:ext uri="{FF2B5EF4-FFF2-40B4-BE49-F238E27FC236}">
                <a16:creationId xmlns:a16="http://schemas.microsoft.com/office/drawing/2014/main" id="{A65D4E2A-C21D-6C43-AB7C-7F79E8C59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43090"/>
            <a:ext cx="1199599" cy="1048469"/>
          </a:xfrm>
          <a:prstGeom prst="rect">
            <a:avLst/>
          </a:prstGeom>
        </p:spPr>
      </p:pic>
      <p:pic>
        <p:nvPicPr>
          <p:cNvPr id="28" name="Picture 27" descr="Screen Shot 2016-03-07 at 10.04.12 AM.png">
            <a:extLst>
              <a:ext uri="{FF2B5EF4-FFF2-40B4-BE49-F238E27FC236}">
                <a16:creationId xmlns:a16="http://schemas.microsoft.com/office/drawing/2014/main" id="{FBA5D3FA-4884-B74B-B090-AF8055481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2950657"/>
            <a:ext cx="948679" cy="957629"/>
          </a:xfrm>
          <a:prstGeom prst="rect">
            <a:avLst/>
          </a:prstGeom>
        </p:spPr>
      </p:pic>
      <p:cxnSp>
        <p:nvCxnSpPr>
          <p:cNvPr id="36" name="Straight Connector 35">
            <a:extLst>
              <a:ext uri="{FF2B5EF4-FFF2-40B4-BE49-F238E27FC236}">
                <a16:creationId xmlns:a16="http://schemas.microsoft.com/office/drawing/2014/main" id="{8EF059D0-B254-154E-91E8-549215ADD71D}"/>
              </a:ext>
            </a:extLst>
          </p:cNvPr>
          <p:cNvCxnSpPr>
            <a:cxnSpLocks/>
          </p:cNvCxnSpPr>
          <p:nvPr/>
        </p:nvCxnSpPr>
        <p:spPr>
          <a:xfrm>
            <a:off x="1319518" y="6642684"/>
            <a:ext cx="1118168"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CED0B8-FD00-D748-AA56-9FC620311DBC}"/>
              </a:ext>
            </a:extLst>
          </p:cNvPr>
          <p:cNvCxnSpPr>
            <a:cxnSpLocks/>
          </p:cNvCxnSpPr>
          <p:nvPr/>
        </p:nvCxnSpPr>
        <p:spPr>
          <a:xfrm>
            <a:off x="2995381" y="6444807"/>
            <a:ext cx="1306796"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78423"/>
          </a:xfrm>
          <a:prstGeom prst="rect">
            <a:avLst/>
          </a:prstGeom>
          <a:noFill/>
        </p:spPr>
        <p:txBody>
          <a:bodyPr wrap="square" rtlCol="0">
            <a:spAutoFit/>
          </a:bodyPr>
          <a:lstStyle/>
          <a:p>
            <a:r>
              <a:rPr lang="en-US" sz="1400" b="1" dirty="0"/>
              <a:t>Partner A: </a:t>
            </a:r>
            <a:r>
              <a:rPr lang="en-US" altLang="en-US" sz="1400" dirty="0"/>
              <a:t>An important idea from the text is that we all can play together. What is your claim? </a:t>
            </a:r>
          </a:p>
          <a:p>
            <a:endParaRPr lang="en-US" sz="1400" b="1" dirty="0"/>
          </a:p>
          <a:p>
            <a:r>
              <a:rPr lang="en-US" sz="1400" b="1" dirty="0"/>
              <a:t>Partner A: </a:t>
            </a:r>
            <a:r>
              <a:rPr lang="en-US" altLang="en-US" sz="1400" dirty="0"/>
              <a:t>I think that they used the blocks to make a seat for each one so they could all sit and play together. How can you support your claim with evidence? </a:t>
            </a:r>
          </a:p>
          <a:p>
            <a:endParaRPr lang="en-US" sz="1400" b="1" dirty="0"/>
          </a:p>
          <a:p>
            <a:pPr lvl="0" defTabSz="914400" eaLnBrk="0" fontAlgn="base" hangingPunct="0">
              <a:spcBef>
                <a:spcPct val="0"/>
              </a:spcBef>
              <a:spcAft>
                <a:spcPct val="0"/>
              </a:spcAft>
            </a:pPr>
            <a:r>
              <a:rPr lang="en-US" sz="1400" b="1" dirty="0"/>
              <a:t>Partner A: </a:t>
            </a:r>
            <a:r>
              <a:rPr lang="en-US" altLang="en-US" sz="1400" dirty="0"/>
              <a:t>I think they all have a block in their hand </a:t>
            </a:r>
            <a:r>
              <a:rPr lang="en-US" altLang="en-US" sz="1400" b="1" dirty="0"/>
              <a:t>a</a:t>
            </a:r>
            <a:r>
              <a:rPr lang="en-US" altLang="en-US" sz="1400" dirty="0"/>
              <a:t>nd pretending to drive the truck together. How can you support your claim with evidence? </a:t>
            </a:r>
          </a:p>
          <a:p>
            <a:endParaRPr lang="en-US" sz="1400" dirty="0"/>
          </a:p>
          <a:p>
            <a:r>
              <a:rPr lang="en-US" sz="1400" b="1" dirty="0"/>
              <a:t>Partner A: </a:t>
            </a:r>
            <a:r>
              <a:rPr lang="en-US" altLang="en-US" sz="1400" dirty="0"/>
              <a:t>I think that they are using the blocks and costumes to pretend that they are all construction workers. How can you support your claim with evidence? </a:t>
            </a:r>
          </a:p>
          <a:p>
            <a:endParaRPr lang="en-US" altLang="en-US" sz="1400" dirty="0"/>
          </a:p>
          <a:p>
            <a:r>
              <a:rPr lang="en-US" altLang="en-US" sz="1400" b="1" dirty="0"/>
              <a:t>Partner A: </a:t>
            </a:r>
            <a:r>
              <a:rPr lang="en-US" altLang="en-US" sz="1400" dirty="0"/>
              <a:t>I think they worked together to build the truck and pretend they are construction workers. Can we come to an agreement?</a:t>
            </a:r>
            <a:r>
              <a:rPr lang="en-US" altLang="en-US" sz="1400" b="1" dirty="0"/>
              <a:t> </a:t>
            </a:r>
            <a:endParaRPr lang="en-US" altLang="en-US" sz="1400" dirty="0"/>
          </a:p>
          <a:p>
            <a:endParaRPr lang="en-US" altLang="en-US" sz="1400" dirty="0"/>
          </a:p>
          <a:p>
            <a:endParaRPr lang="en-US" sz="1400" dirty="0"/>
          </a:p>
        </p:txBody>
      </p:sp>
      <p:sp>
        <p:nvSpPr>
          <p:cNvPr id="5" name="TextBox 4"/>
          <p:cNvSpPr txBox="1"/>
          <p:nvPr/>
        </p:nvSpPr>
        <p:spPr>
          <a:xfrm>
            <a:off x="4591715" y="1052160"/>
            <a:ext cx="3619308" cy="5478423"/>
          </a:xfrm>
          <a:prstGeom prst="rect">
            <a:avLst/>
          </a:prstGeom>
          <a:noFill/>
        </p:spPr>
        <p:txBody>
          <a:bodyPr wrap="square" rtlCol="0">
            <a:spAutoFit/>
          </a:bodyPr>
          <a:lstStyle/>
          <a:p>
            <a:r>
              <a:rPr lang="en-US" sz="1400" b="1" dirty="0"/>
              <a:t>Partner B: </a:t>
            </a:r>
            <a:r>
              <a:rPr lang="en-US" altLang="en-US" sz="1400" dirty="0"/>
              <a:t>An important idea from the text is that we can use blocks to build things and pretend. How can you support your claim with evidence? </a:t>
            </a:r>
            <a:endParaRPr lang="en-US" sz="1400" b="1" dirty="0"/>
          </a:p>
          <a:p>
            <a:endParaRPr lang="en-US" sz="1400" b="1" dirty="0"/>
          </a:p>
          <a:p>
            <a:r>
              <a:rPr lang="en-US" sz="1400" b="1" dirty="0"/>
              <a:t>Partner B: </a:t>
            </a:r>
            <a:r>
              <a:rPr lang="en-US" altLang="en-US" sz="1400" dirty="0"/>
              <a:t>I think that they used blocks to build a truck. How can you support your claim with evidence? </a:t>
            </a:r>
          </a:p>
          <a:p>
            <a:endParaRPr lang="en-US" sz="1400" dirty="0"/>
          </a:p>
          <a:p>
            <a:r>
              <a:rPr lang="en-US" sz="1400" b="1" dirty="0"/>
              <a:t>Partner B: </a:t>
            </a:r>
            <a:r>
              <a:rPr lang="en-US" altLang="en-US" sz="1400" dirty="0"/>
              <a:t>I think that they used the blocks to make a truck with three seats and three driving wheels. How can your support your claim with evidence? </a:t>
            </a:r>
          </a:p>
          <a:p>
            <a:endParaRPr lang="en-US" sz="1400" dirty="0"/>
          </a:p>
          <a:p>
            <a:endParaRPr lang="en-US" sz="1400" b="1" dirty="0"/>
          </a:p>
          <a:p>
            <a:r>
              <a:rPr lang="en-US" sz="1400" b="1" dirty="0"/>
              <a:t>Partner B</a:t>
            </a:r>
            <a:r>
              <a:rPr lang="en-US" sz="1400" dirty="0"/>
              <a:t>: </a:t>
            </a:r>
            <a:r>
              <a:rPr lang="en-US" altLang="en-US" sz="1400" dirty="0"/>
              <a:t>I think they worked together at the block center. I notice there are also cubbies, an easel and a rug. How can we come to an agreement? </a:t>
            </a:r>
          </a:p>
          <a:p>
            <a:endParaRPr lang="en-US" altLang="en-US" sz="1400" dirty="0"/>
          </a:p>
          <a:p>
            <a:endParaRPr lang="en-US" altLang="en-US" sz="1400" b="1" dirty="0"/>
          </a:p>
          <a:p>
            <a:r>
              <a:rPr lang="en-US" altLang="en-US" sz="1400" b="1" dirty="0"/>
              <a:t>Partner B: </a:t>
            </a:r>
            <a:r>
              <a:rPr lang="en-US" altLang="en-US" sz="1400" dirty="0"/>
              <a:t>I think the important idea is that we can play together to build things and pretend. </a:t>
            </a:r>
            <a:r>
              <a:rPr lang="en-US" altLang="en-US" sz="1400" b="1" dirty="0"/>
              <a:t> </a:t>
            </a:r>
            <a:endParaRPr lang="en-US" altLang="en-US" sz="1400" dirty="0"/>
          </a:p>
          <a:p>
            <a:endParaRPr lang="en-US" altLang="en-US" sz="1400" dirty="0"/>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6527"/>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7177" y="873992"/>
            <a:ext cx="948679" cy="957629"/>
          </a:xfrm>
          <a:prstGeom prst="rect">
            <a:avLst/>
          </a:prstGeom>
        </p:spPr>
      </p:pic>
      <p:cxnSp>
        <p:nvCxnSpPr>
          <p:cNvPr id="20" name="Straight Connector 19"/>
          <p:cNvCxnSpPr>
            <a:cxnSpLocks/>
          </p:cNvCxnSpPr>
          <p:nvPr/>
        </p:nvCxnSpPr>
        <p:spPr>
          <a:xfrm>
            <a:off x="4525215" y="1183600"/>
            <a:ext cx="0" cy="5140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Understanding the Skill of NEGOTIATE</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16" y="195867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4273477"/>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36637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620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1" y="425990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08377"/>
            <a:ext cx="1199599" cy="1048469"/>
          </a:xfrm>
          <a:prstGeom prst="rect">
            <a:avLst/>
          </a:prstGeom>
        </p:spPr>
      </p:pic>
      <p:pic>
        <p:nvPicPr>
          <p:cNvPr id="27" name="Picture 26" descr="Screen Shot 2016-03-07 at 10.04.06 AM.png">
            <a:extLst>
              <a:ext uri="{FF2B5EF4-FFF2-40B4-BE49-F238E27FC236}">
                <a16:creationId xmlns:a16="http://schemas.microsoft.com/office/drawing/2014/main" id="{A65D4E2A-C21D-6C43-AB7C-7F79E8C59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3054"/>
            <a:ext cx="1199599" cy="1048469"/>
          </a:xfrm>
          <a:prstGeom prst="rect">
            <a:avLst/>
          </a:prstGeom>
        </p:spPr>
      </p:pic>
      <p:pic>
        <p:nvPicPr>
          <p:cNvPr id="28" name="Picture 27" descr="Screen Shot 2016-03-07 at 10.04.12 AM.png">
            <a:extLst>
              <a:ext uri="{FF2B5EF4-FFF2-40B4-BE49-F238E27FC236}">
                <a16:creationId xmlns:a16="http://schemas.microsoft.com/office/drawing/2014/main" id="{FBA5D3FA-4884-B74B-B090-AF8055481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128825"/>
            <a:ext cx="948679" cy="957629"/>
          </a:xfrm>
          <a:prstGeom prst="rect">
            <a:avLst/>
          </a:prstGeom>
        </p:spPr>
      </p:pic>
      <p:cxnSp>
        <p:nvCxnSpPr>
          <p:cNvPr id="16" name="Straight Connector 15">
            <a:extLst>
              <a:ext uri="{FF2B5EF4-FFF2-40B4-BE49-F238E27FC236}">
                <a16:creationId xmlns:a16="http://schemas.microsoft.com/office/drawing/2014/main" id="{C62E551C-0FBD-AB42-9879-AE08E5274EC3}"/>
              </a:ext>
            </a:extLst>
          </p:cNvPr>
          <p:cNvCxnSpPr>
            <a:cxnSpLocks/>
          </p:cNvCxnSpPr>
          <p:nvPr/>
        </p:nvCxnSpPr>
        <p:spPr>
          <a:xfrm>
            <a:off x="2039567" y="4306727"/>
            <a:ext cx="55106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AF2AC1-DA07-2041-ABEB-0D1A0B2A9181}"/>
              </a:ext>
            </a:extLst>
          </p:cNvPr>
          <p:cNvCxnSpPr>
            <a:cxnSpLocks/>
          </p:cNvCxnSpPr>
          <p:nvPr/>
        </p:nvCxnSpPr>
        <p:spPr>
          <a:xfrm>
            <a:off x="3334270" y="4719041"/>
            <a:ext cx="96790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015081-7D4C-714F-85DD-F7D54CA96F29}"/>
              </a:ext>
            </a:extLst>
          </p:cNvPr>
          <p:cNvCxnSpPr>
            <a:cxnSpLocks/>
          </p:cNvCxnSpPr>
          <p:nvPr/>
        </p:nvCxnSpPr>
        <p:spPr>
          <a:xfrm>
            <a:off x="2039567" y="5366373"/>
            <a:ext cx="514313"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E9EDD8-884D-8A49-A716-52CB511D8041}"/>
              </a:ext>
            </a:extLst>
          </p:cNvPr>
          <p:cNvCxnSpPr>
            <a:cxnSpLocks/>
          </p:cNvCxnSpPr>
          <p:nvPr/>
        </p:nvCxnSpPr>
        <p:spPr>
          <a:xfrm>
            <a:off x="2895657" y="5815339"/>
            <a:ext cx="140652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7516B4-58AE-384D-AA25-34CD8F1F15D7}"/>
              </a:ext>
            </a:extLst>
          </p:cNvPr>
          <p:cNvCxnSpPr>
            <a:cxnSpLocks/>
          </p:cNvCxnSpPr>
          <p:nvPr/>
        </p:nvCxnSpPr>
        <p:spPr>
          <a:xfrm>
            <a:off x="5438918" y="4519380"/>
            <a:ext cx="603194"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33356A4-DC02-2046-86EE-EBA22CDA6E69}"/>
              </a:ext>
            </a:extLst>
          </p:cNvPr>
          <p:cNvCxnSpPr>
            <a:cxnSpLocks/>
          </p:cNvCxnSpPr>
          <p:nvPr/>
        </p:nvCxnSpPr>
        <p:spPr>
          <a:xfrm>
            <a:off x="5649552" y="4719041"/>
            <a:ext cx="2334279"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0AB265-CAAD-E243-82F8-9B41933E363E}"/>
              </a:ext>
            </a:extLst>
          </p:cNvPr>
          <p:cNvCxnSpPr>
            <a:cxnSpLocks/>
          </p:cNvCxnSpPr>
          <p:nvPr/>
        </p:nvCxnSpPr>
        <p:spPr>
          <a:xfrm>
            <a:off x="4686192" y="5161988"/>
            <a:ext cx="830764"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9964F71-C84E-B94E-A5C5-8DD2956EF4CB}"/>
              </a:ext>
            </a:extLst>
          </p:cNvPr>
          <p:cNvCxnSpPr>
            <a:cxnSpLocks/>
          </p:cNvCxnSpPr>
          <p:nvPr/>
        </p:nvCxnSpPr>
        <p:spPr>
          <a:xfrm>
            <a:off x="4669210" y="4938486"/>
            <a:ext cx="2918364"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89952A1-FB67-0D49-9023-3F52FF6F84C0}"/>
              </a:ext>
            </a:extLst>
          </p:cNvPr>
          <p:cNvCxnSpPr>
            <a:cxnSpLocks/>
          </p:cNvCxnSpPr>
          <p:nvPr/>
        </p:nvCxnSpPr>
        <p:spPr>
          <a:xfrm>
            <a:off x="1289538" y="6013400"/>
            <a:ext cx="100718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F059D0-B254-154E-91E8-549215ADD71D}"/>
              </a:ext>
            </a:extLst>
          </p:cNvPr>
          <p:cNvCxnSpPr>
            <a:cxnSpLocks/>
          </p:cNvCxnSpPr>
          <p:nvPr/>
        </p:nvCxnSpPr>
        <p:spPr>
          <a:xfrm>
            <a:off x="1289538" y="4938486"/>
            <a:ext cx="252868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BE11DD-969A-9141-AB37-0336ED07BB0C}"/>
              </a:ext>
            </a:extLst>
          </p:cNvPr>
          <p:cNvCxnSpPr>
            <a:cxnSpLocks/>
          </p:cNvCxnSpPr>
          <p:nvPr/>
        </p:nvCxnSpPr>
        <p:spPr>
          <a:xfrm>
            <a:off x="5438918" y="5798714"/>
            <a:ext cx="586569"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98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3">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2459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0B74DDEA-4FE7-EF46-8511-CC6E1CEDD0FB}"/>
              </a:ext>
            </a:extLst>
          </p:cNvPr>
          <p:cNvPicPr>
            <a:picLocks noChangeAspect="1"/>
          </p:cNvPicPr>
          <p:nvPr/>
        </p:nvPicPr>
        <p:blipFill rotWithShape="1">
          <a:blip r:embed="rId6"/>
          <a:srcRect l="5947" t="14809" r="5515" b="17650"/>
          <a:stretch/>
        </p:blipFill>
        <p:spPr>
          <a:xfrm rot="5400000">
            <a:off x="4293368" y="655308"/>
            <a:ext cx="3612901" cy="5494374"/>
          </a:xfrm>
          <a:prstGeom prst="rect">
            <a:avLst/>
          </a:prstGeom>
          <a:ln w="57150">
            <a:solidFill>
              <a:schemeClr val="tx1"/>
            </a:solidFill>
          </a:ln>
        </p:spPr>
      </p:pic>
      <p:pic>
        <p:nvPicPr>
          <p:cNvPr id="9" name="Online Media 2" descr="Recorded Sound">
            <a:hlinkClick r:id="" action="ppaction://media"/>
            <a:extLst>
              <a:ext uri="{FF2B5EF4-FFF2-40B4-BE49-F238E27FC236}">
                <a16:creationId xmlns:a16="http://schemas.microsoft.com/office/drawing/2014/main" id="{756DC7AF-C323-8349-BC13-C33CA2E658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7806" y="357777"/>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3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632311"/>
          </a:xfrm>
          <a:prstGeom prst="rect">
            <a:avLst/>
          </a:prstGeom>
          <a:noFill/>
        </p:spPr>
        <p:txBody>
          <a:bodyPr wrap="square" rtlCol="0">
            <a:spAutoFit/>
          </a:bodyPr>
          <a:lstStyle/>
          <a:p>
            <a:endParaRPr lang="en-US" sz="1500" b="1" dirty="0"/>
          </a:p>
          <a:p>
            <a:r>
              <a:rPr lang="en-US" sz="1500" b="1" dirty="0"/>
              <a:t>Partner A: </a:t>
            </a:r>
            <a:r>
              <a:rPr lang="en-US" sz="1500" dirty="0"/>
              <a:t>I think an idea is they are playing. What do you think? </a:t>
            </a:r>
          </a:p>
          <a:p>
            <a:endParaRPr lang="en-US" sz="1500" dirty="0"/>
          </a:p>
          <a:p>
            <a:endParaRPr lang="en-US" sz="1500" dirty="0"/>
          </a:p>
          <a:p>
            <a:endParaRPr lang="en-US" sz="1500" dirty="0"/>
          </a:p>
          <a:p>
            <a:endParaRPr lang="en-US" sz="1500" dirty="0"/>
          </a:p>
          <a:p>
            <a:r>
              <a:rPr lang="en-US" sz="1500" b="1" dirty="0"/>
              <a:t>Partner A: </a:t>
            </a:r>
            <a:r>
              <a:rPr lang="en-US" sz="1500" dirty="0"/>
              <a:t>I think they used blocks to make a truck. What do you think? </a:t>
            </a:r>
          </a:p>
          <a:p>
            <a:endParaRPr lang="en-US" sz="1500" b="1" dirty="0"/>
          </a:p>
          <a:p>
            <a:endParaRPr lang="en-US" sz="1500" b="1" dirty="0"/>
          </a:p>
          <a:p>
            <a:endParaRPr lang="en-US" sz="1500" b="1" dirty="0"/>
          </a:p>
          <a:p>
            <a:endParaRPr lang="en-US" sz="1500" b="1" dirty="0"/>
          </a:p>
          <a:p>
            <a:r>
              <a:rPr lang="en-US" sz="1500" b="1" dirty="0"/>
              <a:t>Partner A: </a:t>
            </a:r>
            <a:r>
              <a:rPr lang="en-US" sz="1500" dirty="0"/>
              <a:t>I think they are all smiling. What do you think? </a:t>
            </a:r>
          </a:p>
          <a:p>
            <a:endParaRPr lang="en-US" sz="1500" dirty="0"/>
          </a:p>
          <a:p>
            <a:endParaRPr lang="en-US" sz="1500" dirty="0"/>
          </a:p>
          <a:p>
            <a:endParaRPr lang="en-US" sz="1500" dirty="0"/>
          </a:p>
          <a:p>
            <a:endParaRPr lang="en-US" sz="1500" dirty="0"/>
          </a:p>
          <a:p>
            <a:r>
              <a:rPr lang="en-US" sz="1500" b="1" dirty="0"/>
              <a:t>Partner A:</a:t>
            </a:r>
            <a:r>
              <a:rPr lang="en-US" sz="1500" dirty="0"/>
              <a:t>I think they used the blocks to build a fire truck and pretend they are construction workers. </a:t>
            </a:r>
          </a:p>
          <a:p>
            <a:endParaRPr lang="en-US" sz="1500" dirty="0"/>
          </a:p>
        </p:txBody>
      </p:sp>
      <p:sp>
        <p:nvSpPr>
          <p:cNvPr id="5" name="TextBox 4"/>
          <p:cNvSpPr txBox="1"/>
          <p:nvPr/>
        </p:nvSpPr>
        <p:spPr>
          <a:xfrm>
            <a:off x="4591715" y="1052160"/>
            <a:ext cx="3619308" cy="4939814"/>
          </a:xfrm>
          <a:prstGeom prst="rect">
            <a:avLst/>
          </a:prstGeom>
          <a:noFill/>
        </p:spPr>
        <p:txBody>
          <a:bodyPr wrap="square" rtlCol="0">
            <a:spAutoFit/>
          </a:bodyPr>
          <a:lstStyle/>
          <a:p>
            <a:endParaRPr lang="en-US" sz="1500" b="1" dirty="0"/>
          </a:p>
          <a:p>
            <a:r>
              <a:rPr lang="en-US" sz="1500" b="1" dirty="0"/>
              <a:t>Partner B: </a:t>
            </a:r>
            <a:r>
              <a:rPr lang="en-US" sz="1500" dirty="0"/>
              <a:t>I think an idea is they are pretending to be construction workers. What is your idea? </a:t>
            </a:r>
          </a:p>
          <a:p>
            <a:endParaRPr lang="en-US" sz="1500" b="1" dirty="0"/>
          </a:p>
          <a:p>
            <a:endParaRPr lang="en-US" sz="1500" b="1" dirty="0"/>
          </a:p>
          <a:p>
            <a:endParaRPr lang="en-US" sz="1500" b="1" dirty="0"/>
          </a:p>
          <a:p>
            <a:r>
              <a:rPr lang="en-US" sz="1500" b="1" dirty="0"/>
              <a:t>Partner B: </a:t>
            </a:r>
            <a:r>
              <a:rPr lang="en-US" sz="1500" dirty="0"/>
              <a:t>I think they used blocks to make a truck. What do you think? </a:t>
            </a:r>
          </a:p>
          <a:p>
            <a:endParaRPr lang="en-US" sz="1500" dirty="0"/>
          </a:p>
          <a:p>
            <a:endParaRPr lang="en-US" sz="1500" dirty="0"/>
          </a:p>
          <a:p>
            <a:endParaRPr lang="en-US" sz="1500" dirty="0"/>
          </a:p>
          <a:p>
            <a:endParaRPr lang="en-US" sz="1500" dirty="0"/>
          </a:p>
          <a:p>
            <a:r>
              <a:rPr lang="en-US" sz="1500" b="1" dirty="0"/>
              <a:t>Partner B: </a:t>
            </a:r>
            <a:r>
              <a:rPr lang="en-US" sz="1500" dirty="0"/>
              <a:t>I think they are playing in the blocks center. What do you think? </a:t>
            </a:r>
          </a:p>
          <a:p>
            <a:endParaRPr lang="en-US" sz="1500" dirty="0"/>
          </a:p>
          <a:p>
            <a:endParaRPr lang="en-US" sz="1500" dirty="0"/>
          </a:p>
          <a:p>
            <a:endParaRPr lang="en-US" sz="1500" dirty="0"/>
          </a:p>
          <a:p>
            <a:endParaRPr lang="en-US" sz="1500" dirty="0"/>
          </a:p>
          <a:p>
            <a:r>
              <a:rPr lang="en-US" sz="1500" b="1" dirty="0"/>
              <a:t>Partner B</a:t>
            </a:r>
            <a:r>
              <a:rPr lang="en-US" sz="1500" dirty="0"/>
              <a:t>: I agree.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61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034818"/>
            <a:ext cx="948679" cy="957629"/>
          </a:xfrm>
          <a:prstGeom prst="rect">
            <a:avLst/>
          </a:prstGeom>
        </p:spPr>
      </p:pic>
      <p:cxnSp>
        <p:nvCxnSpPr>
          <p:cNvPr id="20" name="Straight Connector 19"/>
          <p:cNvCxnSpPr>
            <a:cxnSpLocks/>
          </p:cNvCxnSpPr>
          <p:nvPr/>
        </p:nvCxnSpPr>
        <p:spPr>
          <a:xfrm>
            <a:off x="4511677" y="1183600"/>
            <a:ext cx="0" cy="50675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188914" y="35413"/>
            <a:ext cx="8645525" cy="1001713"/>
          </a:xfrm>
        </p:spPr>
        <p:txBody>
          <a:bodyPr>
            <a:normAutofit fontScale="90000"/>
          </a:bodyPr>
          <a:lstStyle/>
          <a:p>
            <a:pPr algn="ctr"/>
            <a:r>
              <a:rPr lang="en-US" sz="2800" b="1" u="sng" dirty="0">
                <a:solidFill>
                  <a:schemeClr val="tx1"/>
                </a:solidFill>
              </a:rPr>
              <a:t>REVIEW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380822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15548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711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9" y="371738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4645"/>
            <a:ext cx="1199599" cy="1048469"/>
          </a:xfrm>
          <a:prstGeom prst="rect">
            <a:avLst/>
          </a:prstGeom>
        </p:spPr>
      </p:pic>
    </p:spTree>
    <p:extLst>
      <p:ext uri="{BB962C8B-B14F-4D97-AF65-F5344CB8AC3E}">
        <p14:creationId xmlns:p14="http://schemas.microsoft.com/office/powerpoint/2010/main" val="67896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59" y="823913"/>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3" name="Picture 2">
            <a:extLst>
              <a:ext uri="{FF2B5EF4-FFF2-40B4-BE49-F238E27FC236}">
                <a16:creationId xmlns:a16="http://schemas.microsoft.com/office/drawing/2014/main" id="{119604A8-AABE-CC43-A15C-86D5AC5975C8}"/>
              </a:ext>
            </a:extLst>
          </p:cNvPr>
          <p:cNvPicPr>
            <a:picLocks noChangeAspect="1"/>
          </p:cNvPicPr>
          <p:nvPr/>
        </p:nvPicPr>
        <p:blipFill>
          <a:blip r:embed="rId3"/>
          <a:stretch>
            <a:fillRect/>
          </a:stretch>
        </p:blipFill>
        <p:spPr>
          <a:xfrm>
            <a:off x="4272742" y="314173"/>
            <a:ext cx="4478482" cy="5795682"/>
          </a:xfrm>
          <a:prstGeom prst="rect">
            <a:avLst/>
          </a:prstGeom>
          <a:solidFill>
            <a:schemeClr val="bg1"/>
          </a:solidFill>
          <a:ln w="57150">
            <a:solidFill>
              <a:schemeClr val="tx1"/>
            </a:solidFill>
          </a:ln>
        </p:spPr>
      </p:pic>
      <p:sp>
        <p:nvSpPr>
          <p:cNvPr id="6" name="TextBox 5">
            <a:extLst>
              <a:ext uri="{FF2B5EF4-FFF2-40B4-BE49-F238E27FC236}">
                <a16:creationId xmlns:a16="http://schemas.microsoft.com/office/drawing/2014/main" id="{0A8AFF27-C4A5-1D43-8106-5F0349A4676F}"/>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40-41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5146" y="2843971"/>
            <a:ext cx="2483984"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a:extLst>
              <a:ext uri="{FF2B5EF4-FFF2-40B4-BE49-F238E27FC236}">
                <a16:creationId xmlns:a16="http://schemas.microsoft.com/office/drawing/2014/main" id="{50066A40-9AF3-EA47-AA37-3C1E509049D0}"/>
              </a:ext>
            </a:extLst>
          </p:cNvPr>
          <p:cNvPicPr>
            <a:picLocks noChangeAspect="1"/>
          </p:cNvPicPr>
          <p:nvPr/>
        </p:nvPicPr>
        <p:blipFill>
          <a:blip r:embed="rId4"/>
          <a:stretch>
            <a:fillRect/>
          </a:stretch>
        </p:blipFill>
        <p:spPr>
          <a:xfrm>
            <a:off x="3128962" y="898161"/>
            <a:ext cx="5308378" cy="4568784"/>
          </a:xfrm>
          <a:prstGeom prst="rect">
            <a:avLst/>
          </a:prstGeom>
          <a:ln w="5715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NEGOTIATE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kindergarten</a:t>
            </a:r>
          </a:p>
          <a:p>
            <a:r>
              <a:rPr lang="en-US" sz="4800" dirty="0">
                <a:solidFill>
                  <a:schemeClr val="tx1"/>
                </a:solidFill>
              </a:rPr>
              <a:t>Lesson 13</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40315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681850" y="2762794"/>
            <a:ext cx="3171230" cy="2446824"/>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921" y="294777"/>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E1676E60-F436-D94B-869E-EBBED744FCB9}"/>
              </a:ext>
            </a:extLst>
          </p:cNvPr>
          <p:cNvPicPr>
            <a:picLocks noChangeAspect="1"/>
          </p:cNvPicPr>
          <p:nvPr/>
        </p:nvPicPr>
        <p:blipFill rotWithShape="1">
          <a:blip r:embed="rId4"/>
          <a:srcRect t="17136"/>
          <a:stretch/>
        </p:blipFill>
        <p:spPr>
          <a:xfrm>
            <a:off x="4114800" y="266008"/>
            <a:ext cx="4475364" cy="5967348"/>
          </a:xfrm>
          <a:prstGeom prst="rect">
            <a:avLst/>
          </a:prstGeom>
          <a:ln w="5715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856" y="949089"/>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01" y="2057085"/>
            <a:ext cx="1445364" cy="1648785"/>
          </a:xfrm>
          <a:prstGeom prst="rect">
            <a:avLst/>
          </a:prstGeom>
        </p:spPr>
      </p:pic>
      <p:sp>
        <p:nvSpPr>
          <p:cNvPr id="8" name="Rectangle 7"/>
          <p:cNvSpPr/>
          <p:nvPr/>
        </p:nvSpPr>
        <p:spPr>
          <a:xfrm>
            <a:off x="314202" y="370587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C0C64CB6-16DC-CC44-AF7F-CA314B5D221D}"/>
              </a:ext>
            </a:extLst>
          </p:cNvPr>
          <p:cNvPicPr>
            <a:picLocks noChangeAspect="1"/>
          </p:cNvPicPr>
          <p:nvPr/>
        </p:nvPicPr>
        <p:blipFill rotWithShape="1">
          <a:blip r:embed="rId6"/>
          <a:srcRect t="17136"/>
          <a:stretch/>
        </p:blipFill>
        <p:spPr>
          <a:xfrm>
            <a:off x="4218796" y="266008"/>
            <a:ext cx="4371368" cy="5828682"/>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600DCFBA-7F46-4547-B961-FFD17A54B2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09948" y="2352280"/>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2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9137" y="1059763"/>
            <a:ext cx="3392116" cy="5863144"/>
          </a:xfrm>
          <a:prstGeom prst="rect">
            <a:avLst/>
          </a:prstGeom>
          <a:noFill/>
        </p:spPr>
        <p:txBody>
          <a:bodyPr wrap="square" rtlCol="0">
            <a:spAutoFit/>
          </a:bodyPr>
          <a:lstStyle/>
          <a:p>
            <a:r>
              <a:rPr lang="en-US" sz="1500" b="1" dirty="0"/>
              <a:t>Partner A: </a:t>
            </a:r>
            <a:r>
              <a:rPr lang="en-US" sz="1500" dirty="0"/>
              <a:t>An important idea from this text is that you can use your imagination to pretend.  What is your claim?</a:t>
            </a:r>
          </a:p>
          <a:p>
            <a:endParaRPr lang="en-US" sz="1500" dirty="0"/>
          </a:p>
          <a:p>
            <a:endParaRPr lang="en-US" sz="1500" dirty="0"/>
          </a:p>
          <a:p>
            <a:r>
              <a:rPr lang="en-US" sz="1500" b="1" dirty="0"/>
              <a:t>Partner A: </a:t>
            </a:r>
            <a:r>
              <a:rPr lang="en-US" sz="1500" dirty="0"/>
              <a:t>I think they used their imaginations to draw the house pretend it is on fire. How can you support your claim with evidence? </a:t>
            </a:r>
          </a:p>
          <a:p>
            <a:endParaRPr lang="en-US" sz="1500" b="1" dirty="0"/>
          </a:p>
          <a:p>
            <a:endParaRPr lang="en-US" sz="1500" b="1" dirty="0"/>
          </a:p>
          <a:p>
            <a:r>
              <a:rPr lang="en-US" sz="1500" b="1" dirty="0"/>
              <a:t>Partner A: </a:t>
            </a:r>
            <a:r>
              <a:rPr lang="en-US" sz="1500" dirty="0"/>
              <a:t>I think the little boy in the window is using his imagination to pretend that the house is on fire and he is trying to get out. How can you support your claim with evidence? </a:t>
            </a:r>
          </a:p>
          <a:p>
            <a:endParaRPr lang="en-US" sz="1500" dirty="0"/>
          </a:p>
          <a:p>
            <a:endParaRPr lang="en-US" sz="1500" dirty="0"/>
          </a:p>
          <a:p>
            <a:r>
              <a:rPr lang="en-US" sz="1500" b="1" dirty="0"/>
              <a:t>Partner A: </a:t>
            </a:r>
            <a:r>
              <a:rPr lang="en-US" sz="1500" dirty="0"/>
              <a:t>I think they are both using their imaginations to pretend that one is a fireman and one is in the burning house. Can we come to an agreement? </a:t>
            </a:r>
          </a:p>
          <a:p>
            <a:endParaRPr lang="en-US" sz="1500" dirty="0"/>
          </a:p>
        </p:txBody>
      </p:sp>
      <p:sp>
        <p:nvSpPr>
          <p:cNvPr id="5" name="TextBox 4"/>
          <p:cNvSpPr txBox="1"/>
          <p:nvPr/>
        </p:nvSpPr>
        <p:spPr>
          <a:xfrm>
            <a:off x="4591715" y="1052160"/>
            <a:ext cx="3619308" cy="5170646"/>
          </a:xfrm>
          <a:prstGeom prst="rect">
            <a:avLst/>
          </a:prstGeom>
          <a:noFill/>
        </p:spPr>
        <p:txBody>
          <a:bodyPr wrap="square" rtlCol="0">
            <a:spAutoFit/>
          </a:bodyPr>
          <a:lstStyle/>
          <a:p>
            <a:r>
              <a:rPr lang="en-US" sz="1500" b="1" dirty="0"/>
              <a:t>Partner B: </a:t>
            </a:r>
            <a:r>
              <a:rPr lang="en-US" sz="1500" dirty="0"/>
              <a:t>An important idea from the text is that pretend can be like real life.  How can you support your claim with evidence? </a:t>
            </a:r>
          </a:p>
          <a:p>
            <a:endParaRPr lang="en-US" sz="1500" b="1" dirty="0"/>
          </a:p>
          <a:p>
            <a:endParaRPr lang="en-US" sz="1500" b="1" dirty="0"/>
          </a:p>
          <a:p>
            <a:r>
              <a:rPr lang="en-US" sz="1500" b="1" dirty="0"/>
              <a:t>Partner B: </a:t>
            </a:r>
            <a:r>
              <a:rPr lang="en-US" sz="1500" dirty="0"/>
              <a:t>I think the boy is pretending to be a fireman. Real firemen wear helmets and jackets. How can you support your claim with evidence? </a:t>
            </a:r>
          </a:p>
          <a:p>
            <a:endParaRPr lang="en-US" sz="1500" dirty="0"/>
          </a:p>
          <a:p>
            <a:endParaRPr lang="en-US" sz="1500" dirty="0"/>
          </a:p>
          <a:p>
            <a:r>
              <a:rPr lang="en-US" sz="1500" b="1" dirty="0"/>
              <a:t>Partner B: </a:t>
            </a:r>
            <a:r>
              <a:rPr lang="en-US" sz="1500" dirty="0"/>
              <a:t>I think the boy is pretending that the blue tube is a water hose and he is going to use it to turn off the fire and help the boy in the house. How can we come to an agreement? </a:t>
            </a:r>
          </a:p>
          <a:p>
            <a:endParaRPr lang="en-US" sz="1500" dirty="0"/>
          </a:p>
          <a:p>
            <a:endParaRPr lang="en-US" sz="1500" dirty="0"/>
          </a:p>
          <a:p>
            <a:r>
              <a:rPr lang="en-US" sz="1500" b="1" dirty="0"/>
              <a:t>Partner B</a:t>
            </a:r>
            <a:r>
              <a:rPr lang="en-US" sz="1500" dirty="0"/>
              <a:t>: An important idea from the visual text is that it takes imagination to play and pretend at real life things.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08590" y="1183600"/>
            <a:ext cx="0" cy="5164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8827" y="145877"/>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71044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11046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823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0" y="346710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2" y="5110467"/>
            <a:ext cx="1199599" cy="1048469"/>
          </a:xfrm>
          <a:prstGeom prst="rect">
            <a:avLst/>
          </a:prstGeom>
        </p:spPr>
      </p:pic>
    </p:spTree>
    <p:extLst>
      <p:ext uri="{BB962C8B-B14F-4D97-AF65-F5344CB8AC3E}">
        <p14:creationId xmlns:p14="http://schemas.microsoft.com/office/powerpoint/2010/main" val="38707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54733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775" y="91322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520" y="2021225"/>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60267" y="367001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48024D9A-608B-7C4D-92C1-6A577DBC3002}"/>
              </a:ext>
            </a:extLst>
          </p:cNvPr>
          <p:cNvPicPr>
            <a:picLocks noChangeAspect="1"/>
          </p:cNvPicPr>
          <p:nvPr/>
        </p:nvPicPr>
        <p:blipFill rotWithShape="1">
          <a:blip r:embed="rId6"/>
          <a:srcRect t="17136"/>
          <a:stretch/>
        </p:blipFill>
        <p:spPr>
          <a:xfrm>
            <a:off x="4218796" y="266008"/>
            <a:ext cx="4371368" cy="5828682"/>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434ED2E0-D01D-DC46-93E9-8E5C05C5D6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1008" y="2397102"/>
            <a:ext cx="812800" cy="812800"/>
          </a:xfrm>
          <a:prstGeom prst="rect">
            <a:avLst/>
          </a:prstGeom>
          <a:ln>
            <a:solidFill>
              <a:schemeClr val="accent1"/>
            </a:solidFill>
          </a:ln>
        </p:spPr>
      </p:pic>
    </p:spTree>
    <p:extLst>
      <p:ext uri="{BB962C8B-B14F-4D97-AF65-F5344CB8AC3E}">
        <p14:creationId xmlns:p14="http://schemas.microsoft.com/office/powerpoint/2010/main" val="26690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01479"/>
          </a:xfrm>
          <a:prstGeom prst="rect">
            <a:avLst/>
          </a:prstGeom>
          <a:noFill/>
        </p:spPr>
        <p:txBody>
          <a:bodyPr wrap="square" rtlCol="0">
            <a:spAutoFit/>
          </a:bodyPr>
          <a:lstStyle/>
          <a:p>
            <a:r>
              <a:rPr lang="en-US" sz="1500" b="1" dirty="0"/>
              <a:t>Partner A: </a:t>
            </a:r>
            <a:r>
              <a:rPr lang="en-US" sz="1500" dirty="0"/>
              <a:t>An idea is they are playing. </a:t>
            </a:r>
          </a:p>
          <a:p>
            <a:endParaRPr lang="en-US" sz="1500" dirty="0"/>
          </a:p>
          <a:p>
            <a:endParaRPr lang="en-US" sz="1500" dirty="0"/>
          </a:p>
          <a:p>
            <a:endParaRPr lang="en-US" sz="1500" dirty="0"/>
          </a:p>
          <a:p>
            <a:endParaRPr lang="en-US" sz="1500" dirty="0"/>
          </a:p>
          <a:p>
            <a:r>
              <a:rPr lang="en-US" sz="1500" b="1" dirty="0"/>
              <a:t>Partner A: </a:t>
            </a:r>
            <a:r>
              <a:rPr lang="en-US" sz="1500" dirty="0"/>
              <a:t>At the dramatic play center there is dress up clothes and toys. </a:t>
            </a:r>
          </a:p>
          <a:p>
            <a:endParaRPr lang="en-US" sz="1500" b="1" dirty="0"/>
          </a:p>
          <a:p>
            <a:endParaRPr lang="en-US" sz="1500" b="1" dirty="0"/>
          </a:p>
          <a:p>
            <a:endParaRPr lang="en-US" sz="1500" b="1" dirty="0"/>
          </a:p>
          <a:p>
            <a:endParaRPr lang="en-US" sz="1500" b="1" dirty="0"/>
          </a:p>
          <a:p>
            <a:endParaRPr lang="en-US" sz="1500" b="1" dirty="0"/>
          </a:p>
          <a:p>
            <a:r>
              <a:rPr lang="en-US" sz="1500" b="1" dirty="0"/>
              <a:t>Partner A: </a:t>
            </a:r>
            <a:r>
              <a:rPr lang="en-US" sz="1500" dirty="0"/>
              <a:t>They are playing like firemen. What do you think? </a:t>
            </a:r>
          </a:p>
          <a:p>
            <a:endParaRPr lang="en-US" sz="1500" dirty="0"/>
          </a:p>
          <a:p>
            <a:endParaRPr lang="en-US" sz="1500" dirty="0"/>
          </a:p>
          <a:p>
            <a:endParaRPr lang="en-US" sz="1500" dirty="0"/>
          </a:p>
          <a:p>
            <a:endParaRPr lang="en-US" sz="1500" dirty="0"/>
          </a:p>
          <a:p>
            <a:r>
              <a:rPr lang="en-US" sz="1500" b="1" dirty="0"/>
              <a:t>Partner A: </a:t>
            </a:r>
            <a:r>
              <a:rPr lang="en-US" sz="1500" dirty="0"/>
              <a:t>The other one is not wearing a costume. </a:t>
            </a:r>
          </a:p>
          <a:p>
            <a:endParaRPr lang="en-US" sz="1500" dirty="0"/>
          </a:p>
        </p:txBody>
      </p:sp>
      <p:sp>
        <p:nvSpPr>
          <p:cNvPr id="5" name="TextBox 4"/>
          <p:cNvSpPr txBox="1"/>
          <p:nvPr/>
        </p:nvSpPr>
        <p:spPr>
          <a:xfrm>
            <a:off x="4591715" y="1052160"/>
            <a:ext cx="3619308" cy="5170646"/>
          </a:xfrm>
          <a:prstGeom prst="rect">
            <a:avLst/>
          </a:prstGeom>
          <a:noFill/>
        </p:spPr>
        <p:txBody>
          <a:bodyPr wrap="square" rtlCol="0">
            <a:spAutoFit/>
          </a:bodyPr>
          <a:lstStyle/>
          <a:p>
            <a:r>
              <a:rPr lang="en-US" sz="1500" b="1" dirty="0"/>
              <a:t>Partner B: </a:t>
            </a:r>
            <a:r>
              <a:rPr lang="en-US" sz="1500" dirty="0"/>
              <a:t>An idea is they are at the dramatic play center. What do you think? </a:t>
            </a:r>
          </a:p>
          <a:p>
            <a:endParaRPr lang="en-US" sz="1500" dirty="0"/>
          </a:p>
          <a:p>
            <a:endParaRPr lang="en-US" sz="1500" b="1" dirty="0"/>
          </a:p>
          <a:p>
            <a:endParaRPr lang="en-US" sz="1500" b="1" dirty="0"/>
          </a:p>
          <a:p>
            <a:endParaRPr lang="en-US" sz="1500" b="1" dirty="0"/>
          </a:p>
          <a:p>
            <a:r>
              <a:rPr lang="en-US" sz="1500" b="1" dirty="0"/>
              <a:t>Partner B: </a:t>
            </a:r>
            <a:r>
              <a:rPr lang="en-US" sz="1500" dirty="0"/>
              <a:t>They used the firemen clothes and toy trucks. </a:t>
            </a:r>
          </a:p>
          <a:p>
            <a:endParaRPr lang="en-US" sz="1500" dirty="0"/>
          </a:p>
          <a:p>
            <a:endParaRPr lang="en-US" sz="1500" dirty="0"/>
          </a:p>
          <a:p>
            <a:endParaRPr lang="en-US" sz="1500" dirty="0"/>
          </a:p>
          <a:p>
            <a:endParaRPr lang="en-US" sz="1500" dirty="0"/>
          </a:p>
          <a:p>
            <a:r>
              <a:rPr lang="en-US" sz="1500" b="1" dirty="0"/>
              <a:t>Partner B: </a:t>
            </a:r>
            <a:r>
              <a:rPr lang="en-US" sz="1500" dirty="0"/>
              <a:t>Only one is a fireman. What do you think? </a:t>
            </a:r>
          </a:p>
          <a:p>
            <a:endParaRPr lang="en-US" sz="1500" dirty="0"/>
          </a:p>
          <a:p>
            <a:endParaRPr lang="en-US" sz="1500" dirty="0"/>
          </a:p>
          <a:p>
            <a:endParaRPr lang="en-US" sz="1500" dirty="0"/>
          </a:p>
          <a:p>
            <a:endParaRPr lang="en-US" sz="1500" dirty="0"/>
          </a:p>
          <a:p>
            <a:endParaRPr lang="en-US" sz="1500" dirty="0"/>
          </a:p>
          <a:p>
            <a:r>
              <a:rPr lang="en-US" sz="1500" b="1" dirty="0"/>
              <a:t>Partner B</a:t>
            </a:r>
            <a:r>
              <a:rPr lang="en-US" sz="1500" dirty="0"/>
              <a:t>: I like to wear costumes.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41840" y="1183600"/>
            <a:ext cx="0" cy="50392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57984" y="24433"/>
            <a:ext cx="8367712"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495" y="3601432"/>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495" y="512180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60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1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3" y="4962465"/>
            <a:ext cx="1199599" cy="1048469"/>
          </a:xfrm>
          <a:prstGeom prst="rect">
            <a:avLst/>
          </a:prstGeom>
        </p:spPr>
      </p:pic>
    </p:spTree>
    <p:extLst>
      <p:ext uri="{BB962C8B-B14F-4D97-AF65-F5344CB8AC3E}">
        <p14:creationId xmlns:p14="http://schemas.microsoft.com/office/powerpoint/2010/main" val="81018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a:t>
            </a:r>
            <a:r>
              <a:rPr lang="en-US" sz="2000"/>
              <a:t>you needs </a:t>
            </a:r>
            <a:r>
              <a:rPr lang="en-US" sz="2000" dirty="0"/>
              <a:t>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113001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6972275" cy="1461939"/>
          </a:xfrm>
          <a:prstGeom prst="rect">
            <a:avLst/>
          </a:prstGeom>
        </p:spPr>
        <p:txBody>
          <a:bodyPr wrap="square">
            <a:spAutoFit/>
          </a:bodyPr>
          <a:lstStyle/>
          <a:p>
            <a:pPr algn="ctr"/>
            <a:r>
              <a:rPr lang="en-US" sz="32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38D82BC6-1B23-B843-8F27-BF40B2DED44D}"/>
              </a:ext>
            </a:extLst>
          </p:cNvPr>
          <p:cNvPicPr>
            <a:picLocks noChangeAspect="1"/>
          </p:cNvPicPr>
          <p:nvPr/>
        </p:nvPicPr>
        <p:blipFill rotWithShape="1">
          <a:blip r:embed="rId5"/>
          <a:srcRect l="5099" t="13716" r="5516" b="15246"/>
          <a:stretch/>
        </p:blipFill>
        <p:spPr>
          <a:xfrm rot="5400000">
            <a:off x="2184166" y="472412"/>
            <a:ext cx="4736892" cy="6820524"/>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83179"/>
            <a:ext cx="4883783" cy="169817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12" y="500121"/>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DB41343A-B8DA-E743-9F0D-D0012617E27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173532" y="1962432"/>
            <a:ext cx="5021452" cy="4272779"/>
          </a:xfrm>
          <a:prstGeom prst="rect">
            <a:avLst/>
          </a:prstGeom>
          <a:solidFill>
            <a:schemeClr val="bg1"/>
          </a:solidFill>
          <a:ln w="57150">
            <a:solidFill>
              <a:srgbClr val="7030A0"/>
            </a:solidFill>
            <a:miter lim="800000"/>
            <a:headEnd/>
            <a:tailEnd/>
          </a:ln>
        </p:spPr>
      </p:pic>
      <p:pic>
        <p:nvPicPr>
          <p:cNvPr id="17" name="Picture 16">
            <a:extLst>
              <a:ext uri="{FF2B5EF4-FFF2-40B4-BE49-F238E27FC236}">
                <a16:creationId xmlns:a16="http://schemas.microsoft.com/office/drawing/2014/main" id="{E2D6F0B0-75B3-8146-9D43-93E510C53E7D}"/>
              </a:ext>
            </a:extLst>
          </p:cNvPr>
          <p:cNvPicPr>
            <a:picLocks noChangeAspect="1"/>
          </p:cNvPicPr>
          <p:nvPr/>
        </p:nvPicPr>
        <p:blipFill rotWithShape="1">
          <a:blip r:embed="rId8"/>
          <a:srcRect l="5099" t="13716" r="5516" b="15246"/>
          <a:stretch/>
        </p:blipFill>
        <p:spPr>
          <a:xfrm rot="5400000">
            <a:off x="5907560" y="1978157"/>
            <a:ext cx="2555605" cy="3679748"/>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760" y="203345"/>
            <a:ext cx="5468599" cy="593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90346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solidFill>
                  <a:schemeClr val="tx1"/>
                </a:solidFill>
              </a:rPr>
              <a:t>NEGOTIATE Non-Model Revision</a:t>
            </a:r>
          </a:p>
        </p:txBody>
      </p:sp>
      <p:pic>
        <p:nvPicPr>
          <p:cNvPr id="4" name="Picture 3">
            <a:extLst>
              <a:ext uri="{FF2B5EF4-FFF2-40B4-BE49-F238E27FC236}">
                <a16:creationId xmlns:a16="http://schemas.microsoft.com/office/drawing/2014/main" id="{85D1A2F6-A780-3B43-91E8-CA6AFFC79E9A}"/>
              </a:ext>
            </a:extLst>
          </p:cNvPr>
          <p:cNvPicPr>
            <a:picLocks noChangeAspect="1"/>
          </p:cNvPicPr>
          <p:nvPr/>
        </p:nvPicPr>
        <p:blipFill>
          <a:blip r:embed="rId3"/>
          <a:stretch>
            <a:fillRect/>
          </a:stretch>
        </p:blipFill>
        <p:spPr>
          <a:xfrm>
            <a:off x="269363" y="976993"/>
            <a:ext cx="4161959" cy="5386065"/>
          </a:xfrm>
          <a:prstGeom prst="rect">
            <a:avLst/>
          </a:prstGeom>
        </p:spPr>
      </p:pic>
      <p:pic>
        <p:nvPicPr>
          <p:cNvPr id="6" name="Picture 5">
            <a:extLst>
              <a:ext uri="{FF2B5EF4-FFF2-40B4-BE49-F238E27FC236}">
                <a16:creationId xmlns:a16="http://schemas.microsoft.com/office/drawing/2014/main" id="{F2E78924-87CE-6548-86CE-E8F386A61390}"/>
              </a:ext>
            </a:extLst>
          </p:cNvPr>
          <p:cNvPicPr>
            <a:picLocks noChangeAspect="1"/>
          </p:cNvPicPr>
          <p:nvPr/>
        </p:nvPicPr>
        <p:blipFill>
          <a:blip r:embed="rId4"/>
          <a:stretch>
            <a:fillRect/>
          </a:stretch>
        </p:blipFill>
        <p:spPr>
          <a:xfrm>
            <a:off x="4723831" y="976993"/>
            <a:ext cx="4161959" cy="5386065"/>
          </a:xfrm>
          <a:prstGeom prst="rect">
            <a:avLst/>
          </a:prstGeom>
        </p:spPr>
      </p:pic>
    </p:spTree>
    <p:extLst>
      <p:ext uri="{BB962C8B-B14F-4D97-AF65-F5344CB8AC3E}">
        <p14:creationId xmlns:p14="http://schemas.microsoft.com/office/powerpoint/2010/main" val="317705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1B0B7405-CB44-2B41-94E9-51644078BC17}"/>
              </a:ext>
            </a:extLst>
          </p:cNvPr>
          <p:cNvPicPr>
            <a:picLocks noChangeAspect="1"/>
          </p:cNvPicPr>
          <p:nvPr/>
        </p:nvPicPr>
        <p:blipFill>
          <a:blip r:embed="rId3">
            <a:extLst>
              <a:ext uri="{28A0092B-C50C-407E-A947-70E740481C1C}">
                <a14:useLocalDpi xmlns:a14="http://schemas.microsoft.com/office/drawing/2010/main" val="0"/>
              </a:ext>
            </a:extLst>
          </a:blip>
          <a:srcRect l="3700" t="11067" r="6044" b="17174"/>
          <a:stretch>
            <a:fillRect/>
          </a:stretch>
        </p:blipFill>
        <p:spPr>
          <a:xfrm>
            <a:off x="1686238" y="49727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96583" y="2905865"/>
            <a:ext cx="2456393" cy="3554819"/>
          </a:xfrm>
          <a:prstGeom prst="rect">
            <a:avLst/>
          </a:prstGeom>
        </p:spPr>
        <p:txBody>
          <a:bodyPr wrap="square">
            <a:spAutoFit/>
          </a:bodyPr>
          <a:lstStyle/>
          <a:p>
            <a:pPr algn="ctr"/>
            <a:r>
              <a:rPr lang="en-US" sz="2400" dirty="0"/>
              <a:t>Prompt: </a:t>
            </a:r>
          </a:p>
          <a:p>
            <a:pPr algn="ct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108597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5FDA8215-74DE-A348-B76C-EA093DEC01F1}"/>
              </a:ext>
            </a:extLst>
          </p:cNvPr>
          <p:cNvPicPr>
            <a:picLocks noChangeAspect="1"/>
          </p:cNvPicPr>
          <p:nvPr/>
        </p:nvPicPr>
        <p:blipFill rotWithShape="1">
          <a:blip r:embed="rId4"/>
          <a:srcRect l="5947" t="14809" r="5515" b="17650"/>
          <a:stretch/>
        </p:blipFill>
        <p:spPr>
          <a:xfrm rot="5400000">
            <a:off x="3747521" y="258318"/>
            <a:ext cx="4161542" cy="6328729"/>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7DA9AF9E-65E7-C94A-9F91-04265D26E860}"/>
              </a:ext>
            </a:extLst>
          </p:cNvPr>
          <p:cNvPicPr>
            <a:picLocks noChangeAspect="1"/>
          </p:cNvPicPr>
          <p:nvPr/>
        </p:nvPicPr>
        <p:blipFill rotWithShape="1">
          <a:blip r:embed="rId6"/>
          <a:srcRect l="5947" t="14809" r="5515" b="17650"/>
          <a:stretch/>
        </p:blipFill>
        <p:spPr>
          <a:xfrm rot="5400000">
            <a:off x="4293368" y="655308"/>
            <a:ext cx="3612901" cy="5494374"/>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B2C88511-4B75-BC4F-9628-922E3D466C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9063" y="331652"/>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7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2">
      <a:dk1>
        <a:srgbClr val="000000"/>
      </a:dk1>
      <a:lt1>
        <a:srgbClr val="FFFFFF"/>
      </a:lt1>
      <a:dk2>
        <a:srgbClr val="5E5E5E"/>
      </a:dk2>
      <a:lt2>
        <a:srgbClr val="DDDDDD"/>
      </a:lt2>
      <a:accent1>
        <a:srgbClr val="BE93FF"/>
      </a:accent1>
      <a:accent2>
        <a:srgbClr val="6A3CA2"/>
      </a:accent2>
      <a:accent3>
        <a:srgbClr val="B15DC4"/>
      </a:accent3>
      <a:accent4>
        <a:srgbClr val="AC3EDE"/>
      </a:accent4>
      <a:accent5>
        <a:srgbClr val="A064E9"/>
      </a:accent5>
      <a:accent6>
        <a:srgbClr val="B531C0"/>
      </a:accent6>
      <a:hlink>
        <a:srgbClr val="A498CE"/>
      </a:hlink>
      <a:folHlink>
        <a:srgbClr val="9039F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554</TotalTime>
  <Words>3783</Words>
  <Application>Microsoft Macintosh PowerPoint</Application>
  <PresentationFormat>On-screen Show (4:3)</PresentationFormat>
  <Paragraphs>633</Paragraphs>
  <Slides>53</Slides>
  <Notes>47</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NEGOTIATE</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 Model  What is an important idea from this text?  Start by stating your claim.  Support your claim and come to a consensus. </vt:lpstr>
      <vt:lpstr>Constructive Conversation Game</vt:lpstr>
      <vt:lpstr>PowerPoint Presentation</vt:lpstr>
      <vt:lpstr>PowerPoint Presentation</vt:lpstr>
      <vt:lpstr>WRAP-UP</vt:lpstr>
      <vt:lpstr>Start Smart 1.0 NEGOTIATE</vt:lpstr>
      <vt:lpstr>ELD Objective</vt:lpstr>
      <vt:lpstr>PowerPoint Presentation</vt:lpstr>
      <vt:lpstr>Conversation Norms</vt:lpstr>
      <vt:lpstr>Hand Gesture and Phrase- NEGOTIATE</vt:lpstr>
      <vt:lpstr>Prompt and Response Starters</vt:lpstr>
      <vt:lpstr>PowerPoint Presentation</vt:lpstr>
      <vt:lpstr>PowerPoint Presentation</vt:lpstr>
      <vt:lpstr>PowerPoint Presentation</vt:lpstr>
      <vt:lpstr>What makes this a model conversation?</vt:lpstr>
      <vt:lpstr>Understanding the Skill of NEGOTIATE</vt:lpstr>
      <vt:lpstr>PowerPoint Presentation</vt:lpstr>
      <vt:lpstr>PowerPoint Presentation</vt:lpstr>
      <vt:lpstr>REVIEW Non- Model  What is an important idea from this text?  Start by stating your claim.  Support your claim and come to a consensus. </vt:lpstr>
      <vt:lpstr>REVISE  NON-MODEL</vt:lpstr>
      <vt:lpstr>PowerPoint Presentation</vt:lpstr>
      <vt:lpstr>Language Sample Revision-Non-Model</vt:lpstr>
      <vt:lpstr>WRAP-UP</vt:lpstr>
      <vt:lpstr>Start Smart 1.0 NEGOTIATE</vt:lpstr>
      <vt:lpstr>ELD Objective</vt:lpstr>
      <vt:lpstr>PowerPoint Presentation</vt:lpstr>
      <vt:lpstr>Conversation Norms</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Non-Model What is an important idea from this text?  Start by stating your claim.  Support your claim and come to a consensus. </vt:lpstr>
      <vt:lpstr>Constructive Conversation Game</vt:lpstr>
      <vt:lpstr>PowerPoint Presentation</vt:lpstr>
      <vt:lpstr>PowerPoint Presentation</vt:lpstr>
      <vt:lpstr>Model Creating Class Constructive Conversation Poster</vt:lpstr>
      <vt:lpstr>PowerPoint Presentation</vt:lpstr>
      <vt:lpstr>Teacher Resources</vt:lpstr>
      <vt:lpstr>NEGOTIATE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59</cp:revision>
  <dcterms:created xsi:type="dcterms:W3CDTF">2019-08-28T17:10:57Z</dcterms:created>
  <dcterms:modified xsi:type="dcterms:W3CDTF">2019-09-16T17:07:09Z</dcterms:modified>
</cp:coreProperties>
</file>